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1500"/>
    <a:srgbClr val="8D5E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65F78DF-5EF0-4412-9D18-C7A2EBD940B2}" type="datetimeFigureOut">
              <a:rPr lang="hu-HU" smtClean="0"/>
              <a:t>2011.07.21.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312314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65F78DF-5EF0-4412-9D18-C7A2EBD940B2}" type="datetimeFigureOut">
              <a:rPr lang="hu-HU" smtClean="0"/>
              <a:t>2011.07.21.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340210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65F78DF-5EF0-4412-9D18-C7A2EBD940B2}" type="datetimeFigureOut">
              <a:rPr lang="hu-HU" smtClean="0"/>
              <a:t>2011.07.21.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35919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65F78DF-5EF0-4412-9D18-C7A2EBD940B2}" type="datetimeFigureOut">
              <a:rPr lang="hu-HU" smtClean="0"/>
              <a:t>2011.07.21.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323721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65F78DF-5EF0-4412-9D18-C7A2EBD940B2}" type="datetimeFigureOut">
              <a:rPr lang="hu-HU" smtClean="0"/>
              <a:t>2011.07.21.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59011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65F78DF-5EF0-4412-9D18-C7A2EBD940B2}" type="datetimeFigureOut">
              <a:rPr lang="hu-HU" smtClean="0"/>
              <a:t>2011.07.21.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429465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65F78DF-5EF0-4412-9D18-C7A2EBD940B2}" type="datetimeFigureOut">
              <a:rPr lang="hu-HU" smtClean="0"/>
              <a:t>2011.07.21.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229690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65F78DF-5EF0-4412-9D18-C7A2EBD940B2}" type="datetimeFigureOut">
              <a:rPr lang="hu-HU" smtClean="0"/>
              <a:t>2011.07.21.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391772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65F78DF-5EF0-4412-9D18-C7A2EBD940B2}" type="datetimeFigureOut">
              <a:rPr lang="hu-HU" smtClean="0"/>
              <a:t>2011.07.21.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2416572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65F78DF-5EF0-4412-9D18-C7A2EBD940B2}" type="datetimeFigureOut">
              <a:rPr lang="hu-HU" smtClean="0"/>
              <a:t>2011.07.21.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252077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65F78DF-5EF0-4412-9D18-C7A2EBD940B2}" type="datetimeFigureOut">
              <a:rPr lang="hu-HU" smtClean="0"/>
              <a:t>2011.07.21.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1F40B70-2E04-43F0-B265-65065431D2AD}" type="slidenum">
              <a:rPr lang="hu-HU" smtClean="0"/>
              <a:t>‹#›</a:t>
            </a:fld>
            <a:endParaRPr lang="hu-HU"/>
          </a:p>
        </p:txBody>
      </p:sp>
    </p:spTree>
    <p:extLst>
      <p:ext uri="{BB962C8B-B14F-4D97-AF65-F5344CB8AC3E}">
        <p14:creationId xmlns:p14="http://schemas.microsoft.com/office/powerpoint/2010/main" val="236942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F78DF-5EF0-4412-9D18-C7A2EBD940B2}" type="datetimeFigureOut">
              <a:rPr lang="hu-HU" smtClean="0"/>
              <a:t>2011.07.21.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40B70-2E04-43F0-B265-65065431D2AD}" type="slidenum">
              <a:rPr lang="hu-HU" smtClean="0"/>
              <a:t>‹#›</a:t>
            </a:fld>
            <a:endParaRPr lang="hu-HU"/>
          </a:p>
        </p:txBody>
      </p:sp>
    </p:spTree>
    <p:extLst>
      <p:ext uri="{BB962C8B-B14F-4D97-AF65-F5344CB8AC3E}">
        <p14:creationId xmlns:p14="http://schemas.microsoft.com/office/powerpoint/2010/main" val="317628172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1.png"/><Relationship Id="rId21" Type="http://schemas.openxmlformats.org/officeDocument/2006/relationships/image" Target="../media/image38.png"/><Relationship Id="rId7" Type="http://schemas.openxmlformats.org/officeDocument/2006/relationships/image" Target="../media/image25.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20.jpe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16.png"/><Relationship Id="rId5" Type="http://schemas.openxmlformats.org/officeDocument/2006/relationships/image" Target="../media/image23.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1.png"/><Relationship Id="rId22" Type="http://schemas.openxmlformats.org/officeDocument/2006/relationships/image" Target="../media/image39.png"/></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49.png"/><Relationship Id="rId12"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37.png"/><Relationship Id="rId5" Type="http://schemas.openxmlformats.org/officeDocument/2006/relationships/image" Target="../media/image52.png"/><Relationship Id="rId10" Type="http://schemas.openxmlformats.org/officeDocument/2006/relationships/image" Target="../media/image54.png"/><Relationship Id="rId4" Type="http://schemas.openxmlformats.org/officeDocument/2006/relationships/image" Target="../media/image25.png"/><Relationship Id="rId9" Type="http://schemas.openxmlformats.org/officeDocument/2006/relationships/image" Target="../media/image43.pn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43.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4.png"/><Relationship Id="rId7" Type="http://schemas.openxmlformats.org/officeDocument/2006/relationships/image" Target="../media/image29.png"/><Relationship Id="rId12" Type="http://schemas.openxmlformats.org/officeDocument/2006/relationships/image" Target="../media/image30.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8.png"/><Relationship Id="rId5" Type="http://schemas.openxmlformats.org/officeDocument/2006/relationships/image" Target="../media/image32.png"/><Relationship Id="rId10" Type="http://schemas.openxmlformats.org/officeDocument/2006/relationships/image" Target="../media/image63.png"/><Relationship Id="rId4" Type="http://schemas.openxmlformats.org/officeDocument/2006/relationships/image" Target="../media/image31.png"/><Relationship Id="rId9"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911318" y="795536"/>
            <a:ext cx="5261520" cy="4298751"/>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hu-HU" sz="4400" b="1" dirty="0" smtClean="0">
              <a:ln w="11430"/>
              <a:solidFill>
                <a:schemeClr val="bg1"/>
              </a:solidFill>
              <a:effectLst>
                <a:outerShdw blurRad="50800" dist="39000" dir="5460000" algn="tl">
                  <a:srgbClr val="000000">
                    <a:alpha val="38000"/>
                  </a:srgbClr>
                </a:outerShdw>
              </a:effectLst>
              <a:latin typeface="Comic Sans MS" pitchFamily="66" charset="0"/>
            </a:endParaRPr>
          </a:p>
          <a:p>
            <a:pPr algn="ctr"/>
            <a:r>
              <a:rPr lang="hu-HU" sz="4400" b="1" dirty="0" smtClean="0">
                <a:ln w="11430"/>
                <a:solidFill>
                  <a:schemeClr val="bg1"/>
                </a:solidFill>
                <a:effectLst>
                  <a:outerShdw blurRad="50800" dist="39000" dir="5460000" algn="tl">
                    <a:srgbClr val="000000">
                      <a:alpha val="38000"/>
                    </a:srgbClr>
                  </a:outerShdw>
                </a:effectLst>
                <a:latin typeface="Comic Sans MS" pitchFamily="66" charset="0"/>
              </a:rPr>
              <a:t>FRUIT</a:t>
            </a:r>
          </a:p>
          <a:p>
            <a:pPr algn="ctr"/>
            <a:r>
              <a:rPr lang="hu-HU" sz="4400" b="1" dirty="0" smtClean="0">
                <a:ln w="11430"/>
                <a:solidFill>
                  <a:schemeClr val="bg1"/>
                </a:solidFill>
                <a:effectLst>
                  <a:outerShdw blurRad="50800" dist="39000" dir="5460000" algn="tl">
                    <a:srgbClr val="000000">
                      <a:alpha val="38000"/>
                    </a:srgbClr>
                  </a:outerShdw>
                </a:effectLst>
                <a:latin typeface="Comic Sans MS" pitchFamily="66" charset="0"/>
              </a:rPr>
              <a:t>VEGETABLES</a:t>
            </a:r>
          </a:p>
          <a:p>
            <a:pPr algn="ctr"/>
            <a:r>
              <a:rPr lang="hu-HU" sz="4400" b="1" dirty="0" smtClean="0">
                <a:ln w="11430"/>
                <a:solidFill>
                  <a:schemeClr val="bg1"/>
                </a:solidFill>
                <a:effectLst>
                  <a:outerShdw blurRad="50800" dist="39000" dir="5460000" algn="tl">
                    <a:srgbClr val="000000">
                      <a:alpha val="38000"/>
                    </a:srgbClr>
                  </a:outerShdw>
                </a:effectLst>
                <a:latin typeface="Comic Sans MS" pitchFamily="66" charset="0"/>
              </a:rPr>
              <a:t>FOOD</a:t>
            </a:r>
          </a:p>
          <a:p>
            <a:pPr algn="ctr"/>
            <a:r>
              <a:rPr lang="hu-HU" sz="4400" b="1" dirty="0" smtClean="0">
                <a:ln w="11430"/>
                <a:solidFill>
                  <a:schemeClr val="bg1"/>
                </a:solidFill>
                <a:effectLst>
                  <a:outerShdw blurRad="50800" dist="39000" dir="5460000" algn="tl">
                    <a:srgbClr val="000000">
                      <a:alpha val="38000"/>
                    </a:srgbClr>
                  </a:outerShdw>
                </a:effectLst>
                <a:latin typeface="Comic Sans MS" pitchFamily="66" charset="0"/>
              </a:rPr>
              <a:t>DRINKS</a:t>
            </a:r>
          </a:p>
          <a:p>
            <a:pPr algn="ctr"/>
            <a:r>
              <a:rPr lang="hu-HU" sz="2800" b="1" dirty="0" smtClean="0">
                <a:ln w="11430"/>
                <a:solidFill>
                  <a:schemeClr val="bg1"/>
                </a:solidFill>
                <a:effectLst>
                  <a:outerShdw blurRad="50800" dist="39000" dir="5460000" algn="tl">
                    <a:srgbClr val="000000">
                      <a:alpha val="38000"/>
                    </a:srgbClr>
                  </a:outerShdw>
                </a:effectLst>
                <a:latin typeface="Comic Sans MS" pitchFamily="66" charset="0"/>
              </a:rPr>
              <a:t>PART II</a:t>
            </a:r>
          </a:p>
          <a:p>
            <a:pPr algn="ctr"/>
            <a:endParaRPr lang="hu-HU" sz="4400" b="1" dirty="0">
              <a:ln w="11430"/>
              <a:solidFill>
                <a:schemeClr val="bg1"/>
              </a:solidFill>
              <a:effectLst>
                <a:outerShdw blurRad="50800" dist="39000" dir="5460000" algn="tl">
                  <a:srgbClr val="000000">
                    <a:alpha val="38000"/>
                  </a:srgbClr>
                </a:outerShdw>
              </a:effectLst>
              <a:latin typeface="Comic Sans MS" pitchFamily="66" charset="0"/>
            </a:endParaRPr>
          </a:p>
        </p:txBody>
      </p:sp>
      <p:pic>
        <p:nvPicPr>
          <p:cNvPr id="1028" name="Picture 4" descr="Royalty Free Clipart Image of a Strawberries and Bloss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810" y="5636094"/>
            <a:ext cx="10287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oyalty Free Clipart Image of a Strawberries and Bloss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378" y="5636095"/>
            <a:ext cx="10287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2484678" y="5636094"/>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427278" y="4441126"/>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7628178" y="5636094"/>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7628178" y="4441126"/>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7628178" y="3253649"/>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7628178" y="2034449"/>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7628178" y="815249"/>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6599478" y="5636094"/>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5570778" y="5636094"/>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427278" y="5636094"/>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1455978" y="5636094"/>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427278" y="783526"/>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427278" y="2002726"/>
            <a:ext cx="1028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oyalty Free Clipart Image of a Strawberries and Blossoms"/>
          <p:cNvPicPr/>
          <p:nvPr/>
        </p:nvPicPr>
        <p:blipFill>
          <a:blip r:embed="rId2">
            <a:extLst>
              <a:ext uri="{28A0092B-C50C-407E-A947-70E740481C1C}">
                <a14:useLocalDpi xmlns:a14="http://schemas.microsoft.com/office/drawing/2010/main" val="0"/>
              </a:ext>
            </a:extLst>
          </a:blip>
          <a:srcRect/>
          <a:stretch>
            <a:fillRect/>
          </a:stretch>
        </p:blipFill>
        <p:spPr bwMode="auto">
          <a:xfrm>
            <a:off x="427278" y="3221926"/>
            <a:ext cx="1028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84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332656"/>
            <a:ext cx="8568952" cy="648072"/>
          </a:xfrm>
          <a:prstGeom prst="rect">
            <a:avLst/>
          </a:prstGeom>
          <a:blipFill>
            <a:blip r:embed="rId2"/>
            <a:tile tx="0" ty="0" sx="100000" sy="100000" flip="none" algn="tl"/>
          </a:blipFill>
          <a:ln>
            <a:solidFill>
              <a:srgbClr val="8D5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Comic Sans MS" pitchFamily="66" charset="0"/>
              </a:rPr>
              <a:t>Lunch is nearly finished in the snack bar. What food and drink</a:t>
            </a:r>
            <a:r>
              <a:rPr lang="hu-HU" dirty="0" smtClean="0">
                <a:solidFill>
                  <a:schemeClr val="bg1"/>
                </a:solidFill>
                <a:latin typeface="Comic Sans MS" pitchFamily="66" charset="0"/>
              </a:rPr>
              <a:t> </a:t>
            </a:r>
            <a:r>
              <a:rPr lang="en-GB" dirty="0" smtClean="0">
                <a:solidFill>
                  <a:schemeClr val="bg1"/>
                </a:solidFill>
                <a:latin typeface="Comic Sans MS" pitchFamily="66" charset="0"/>
              </a:rPr>
              <a:t>is left? Make sentences.</a:t>
            </a:r>
            <a:endParaRPr lang="en-GB" dirty="0">
              <a:solidFill>
                <a:schemeClr val="bg1"/>
              </a:solidFill>
              <a:latin typeface="Comic Sans MS" pitchFamily="66" charset="0"/>
            </a:endParaRPr>
          </a:p>
        </p:txBody>
      </p:sp>
      <p:sp>
        <p:nvSpPr>
          <p:cNvPr id="4" name="Téglalap 3"/>
          <p:cNvSpPr/>
          <p:nvPr/>
        </p:nvSpPr>
        <p:spPr>
          <a:xfrm>
            <a:off x="251520" y="2204864"/>
            <a:ext cx="8568952" cy="360040"/>
          </a:xfrm>
          <a:prstGeom prst="rect">
            <a:avLst/>
          </a:prstGeom>
          <a:blipFill>
            <a:blip r:embed="rId2"/>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251520" y="4221088"/>
            <a:ext cx="8568952" cy="360040"/>
          </a:xfrm>
          <a:prstGeom prst="rect">
            <a:avLst/>
          </a:prstGeom>
          <a:blipFill>
            <a:blip r:embed="rId2"/>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églalap 5"/>
          <p:cNvSpPr/>
          <p:nvPr/>
        </p:nvSpPr>
        <p:spPr>
          <a:xfrm>
            <a:off x="395536" y="2564904"/>
            <a:ext cx="288032" cy="4176464"/>
          </a:xfrm>
          <a:prstGeom prst="rect">
            <a:avLst/>
          </a:prstGeom>
          <a:blipFill>
            <a:blip r:embed="rId2"/>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8388424" y="2564904"/>
            <a:ext cx="288032" cy="4176464"/>
          </a:xfrm>
          <a:prstGeom prst="rect">
            <a:avLst/>
          </a:prstGeom>
          <a:blipFill>
            <a:blip r:embed="rId2"/>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 name="Kép 8" descr="Royalty Free Clipart Image of a Banana Split"/>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84983"/>
            <a:ext cx="936104" cy="898218"/>
          </a:xfrm>
          <a:prstGeom prst="rect">
            <a:avLst/>
          </a:prstGeom>
          <a:noFill/>
          <a:ln>
            <a:noFill/>
          </a:ln>
        </p:spPr>
      </p:pic>
      <p:pic>
        <p:nvPicPr>
          <p:cNvPr id="10" name="Kép 9" descr="Download"/>
          <p:cNvPicPr/>
          <p:nvPr/>
        </p:nvPicPr>
        <p:blipFill>
          <a:blip r:embed="rId4">
            <a:extLst>
              <a:ext uri="{28A0092B-C50C-407E-A947-70E740481C1C}">
                <a14:useLocalDpi xmlns:a14="http://schemas.microsoft.com/office/drawing/2010/main" val="0"/>
              </a:ext>
            </a:extLst>
          </a:blip>
          <a:srcRect/>
          <a:stretch>
            <a:fillRect/>
          </a:stretch>
        </p:blipFill>
        <p:spPr bwMode="auto">
          <a:xfrm>
            <a:off x="217984" y="1413423"/>
            <a:ext cx="1219200" cy="742950"/>
          </a:xfrm>
          <a:prstGeom prst="rect">
            <a:avLst/>
          </a:prstGeom>
          <a:noFill/>
          <a:ln>
            <a:noFill/>
          </a:ln>
        </p:spPr>
      </p:pic>
      <p:pic>
        <p:nvPicPr>
          <p:cNvPr id="11" name="Kép 10" descr="Download"/>
          <p:cNvPicPr/>
          <p:nvPr/>
        </p:nvPicPr>
        <p:blipFill>
          <a:blip r:embed="rId5">
            <a:extLst>
              <a:ext uri="{28A0092B-C50C-407E-A947-70E740481C1C}">
                <a14:useLocalDpi xmlns:a14="http://schemas.microsoft.com/office/drawing/2010/main" val="0"/>
              </a:ext>
            </a:extLst>
          </a:blip>
          <a:srcRect/>
          <a:stretch>
            <a:fillRect/>
          </a:stretch>
        </p:blipFill>
        <p:spPr bwMode="auto">
          <a:xfrm>
            <a:off x="2716997" y="2802333"/>
            <a:ext cx="1033634" cy="482650"/>
          </a:xfrm>
          <a:prstGeom prst="rect">
            <a:avLst/>
          </a:prstGeom>
          <a:noFill/>
          <a:ln>
            <a:noFill/>
          </a:ln>
        </p:spPr>
      </p:pic>
      <p:pic>
        <p:nvPicPr>
          <p:cNvPr id="2050" name="Picture 2" descr="Downlo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5922" y="2964000"/>
            <a:ext cx="981075"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5" name="Kép 14" descr="Download"/>
          <p:cNvPicPr/>
          <p:nvPr/>
        </p:nvPicPr>
        <p:blipFill>
          <a:blip r:embed="rId7">
            <a:extLst>
              <a:ext uri="{28A0092B-C50C-407E-A947-70E740481C1C}">
                <a14:useLocalDpi xmlns:a14="http://schemas.microsoft.com/office/drawing/2010/main" val="0"/>
              </a:ext>
            </a:extLst>
          </a:blip>
          <a:srcRect/>
          <a:stretch>
            <a:fillRect/>
          </a:stretch>
        </p:blipFill>
        <p:spPr bwMode="auto">
          <a:xfrm>
            <a:off x="7884672" y="1262809"/>
            <a:ext cx="936104" cy="893563"/>
          </a:xfrm>
          <a:prstGeom prst="rect">
            <a:avLst/>
          </a:prstGeom>
          <a:noFill/>
          <a:ln>
            <a:noFill/>
          </a:ln>
        </p:spPr>
      </p:pic>
      <p:pic>
        <p:nvPicPr>
          <p:cNvPr id="16" name="Kép 15" descr="Download"/>
          <p:cNvPicPr/>
          <p:nvPr/>
        </p:nvPicPr>
        <p:blipFill>
          <a:blip r:embed="rId8">
            <a:extLst>
              <a:ext uri="{28A0092B-C50C-407E-A947-70E740481C1C}">
                <a14:useLocalDpi xmlns:a14="http://schemas.microsoft.com/office/drawing/2010/main" val="0"/>
              </a:ext>
            </a:extLst>
          </a:blip>
          <a:srcRect/>
          <a:stretch>
            <a:fillRect/>
          </a:stretch>
        </p:blipFill>
        <p:spPr bwMode="auto">
          <a:xfrm>
            <a:off x="827584" y="2713923"/>
            <a:ext cx="1219200" cy="476250"/>
          </a:xfrm>
          <a:prstGeom prst="rect">
            <a:avLst/>
          </a:prstGeom>
          <a:noFill/>
          <a:ln>
            <a:noFill/>
          </a:ln>
        </p:spPr>
      </p:pic>
      <p:pic>
        <p:nvPicPr>
          <p:cNvPr id="17" name="Kép 16" descr="Download"/>
          <p:cNvPicPr/>
          <p:nvPr/>
        </p:nvPicPr>
        <p:blipFill>
          <a:blip r:embed="rId9">
            <a:extLst>
              <a:ext uri="{28A0092B-C50C-407E-A947-70E740481C1C}">
                <a14:useLocalDpi xmlns:a14="http://schemas.microsoft.com/office/drawing/2010/main" val="0"/>
              </a:ext>
            </a:extLst>
          </a:blip>
          <a:srcRect/>
          <a:stretch>
            <a:fillRect/>
          </a:stretch>
        </p:blipFill>
        <p:spPr bwMode="auto">
          <a:xfrm>
            <a:off x="7133524" y="3028505"/>
            <a:ext cx="1219200" cy="1085850"/>
          </a:xfrm>
          <a:prstGeom prst="rect">
            <a:avLst/>
          </a:prstGeom>
          <a:noFill/>
          <a:ln>
            <a:noFill/>
          </a:ln>
        </p:spPr>
      </p:pic>
      <p:pic>
        <p:nvPicPr>
          <p:cNvPr id="18" name="Kép 17" descr="Royalty Free Clipart Image of a Bowl of Pasta"/>
          <p:cNvPicPr/>
          <p:nvPr/>
        </p:nvPicPr>
        <p:blipFill>
          <a:blip r:embed="rId10">
            <a:extLst>
              <a:ext uri="{28A0092B-C50C-407E-A947-70E740481C1C}">
                <a14:useLocalDpi xmlns:a14="http://schemas.microsoft.com/office/drawing/2010/main" val="0"/>
              </a:ext>
            </a:extLst>
          </a:blip>
          <a:srcRect/>
          <a:stretch>
            <a:fillRect/>
          </a:stretch>
        </p:blipFill>
        <p:spPr bwMode="auto">
          <a:xfrm>
            <a:off x="5654761" y="1262810"/>
            <a:ext cx="1219200" cy="914400"/>
          </a:xfrm>
          <a:prstGeom prst="rect">
            <a:avLst/>
          </a:prstGeom>
          <a:noFill/>
          <a:ln>
            <a:noFill/>
          </a:ln>
        </p:spPr>
      </p:pic>
      <p:pic>
        <p:nvPicPr>
          <p:cNvPr id="19" name="Kép 18" descr="Download"/>
          <p:cNvPicPr/>
          <p:nvPr/>
        </p:nvPicPr>
        <p:blipFill>
          <a:blip r:embed="rId11">
            <a:extLst>
              <a:ext uri="{28A0092B-C50C-407E-A947-70E740481C1C}">
                <a14:useLocalDpi xmlns:a14="http://schemas.microsoft.com/office/drawing/2010/main" val="0"/>
              </a:ext>
            </a:extLst>
          </a:blip>
          <a:srcRect/>
          <a:stretch>
            <a:fillRect/>
          </a:stretch>
        </p:blipFill>
        <p:spPr bwMode="auto">
          <a:xfrm>
            <a:off x="6968564" y="1471721"/>
            <a:ext cx="928396" cy="652895"/>
          </a:xfrm>
          <a:prstGeom prst="rect">
            <a:avLst/>
          </a:prstGeom>
          <a:noFill/>
          <a:ln>
            <a:noFill/>
          </a:ln>
        </p:spPr>
      </p:pic>
      <p:pic>
        <p:nvPicPr>
          <p:cNvPr id="20" name="Kép 19" descr="Download"/>
          <p:cNvPicPr/>
          <p:nvPr/>
        </p:nvPicPr>
        <p:blipFill>
          <a:blip r:embed="rId12">
            <a:extLst>
              <a:ext uri="{28A0092B-C50C-407E-A947-70E740481C1C}">
                <a14:useLocalDpi xmlns:a14="http://schemas.microsoft.com/office/drawing/2010/main" val="0"/>
              </a:ext>
            </a:extLst>
          </a:blip>
          <a:srcRect/>
          <a:stretch>
            <a:fillRect/>
          </a:stretch>
        </p:blipFill>
        <p:spPr bwMode="auto">
          <a:xfrm>
            <a:off x="2703677" y="3379212"/>
            <a:ext cx="1219200" cy="803989"/>
          </a:xfrm>
          <a:prstGeom prst="rect">
            <a:avLst/>
          </a:prstGeom>
          <a:noFill/>
          <a:ln>
            <a:noFill/>
          </a:ln>
        </p:spPr>
      </p:pic>
      <p:pic>
        <p:nvPicPr>
          <p:cNvPr id="21" name="Kép 20" descr="Download"/>
          <p:cNvPicPr/>
          <p:nvPr/>
        </p:nvPicPr>
        <p:blipFill>
          <a:blip r:embed="rId13">
            <a:extLst>
              <a:ext uri="{28A0092B-C50C-407E-A947-70E740481C1C}">
                <a14:useLocalDpi xmlns:a14="http://schemas.microsoft.com/office/drawing/2010/main" val="0"/>
              </a:ext>
            </a:extLst>
          </a:blip>
          <a:srcRect/>
          <a:stretch>
            <a:fillRect/>
          </a:stretch>
        </p:blipFill>
        <p:spPr bwMode="auto">
          <a:xfrm>
            <a:off x="3962400" y="1413422"/>
            <a:ext cx="1041648" cy="763787"/>
          </a:xfrm>
          <a:prstGeom prst="rect">
            <a:avLst/>
          </a:prstGeom>
          <a:noFill/>
          <a:ln>
            <a:noFill/>
          </a:ln>
        </p:spPr>
      </p:pic>
      <p:pic>
        <p:nvPicPr>
          <p:cNvPr id="22" name="Kép 21" descr="Download"/>
          <p:cNvPicPr/>
          <p:nvPr/>
        </p:nvPicPr>
        <p:blipFill>
          <a:blip r:embed="rId14">
            <a:extLst>
              <a:ext uri="{28A0092B-C50C-407E-A947-70E740481C1C}">
                <a14:useLocalDpi xmlns:a14="http://schemas.microsoft.com/office/drawing/2010/main" val="0"/>
              </a:ext>
            </a:extLst>
          </a:blip>
          <a:srcRect/>
          <a:stretch>
            <a:fillRect/>
          </a:stretch>
        </p:blipFill>
        <p:spPr bwMode="auto">
          <a:xfrm>
            <a:off x="2531431" y="1355364"/>
            <a:ext cx="1219200" cy="752475"/>
          </a:xfrm>
          <a:prstGeom prst="rect">
            <a:avLst/>
          </a:prstGeom>
          <a:noFill/>
          <a:ln>
            <a:noFill/>
          </a:ln>
        </p:spPr>
      </p:pic>
      <p:pic>
        <p:nvPicPr>
          <p:cNvPr id="23" name="Kép 22" descr="Download"/>
          <p:cNvPicPr/>
          <p:nvPr/>
        </p:nvPicPr>
        <p:blipFill>
          <a:blip r:embed="rId15">
            <a:extLst>
              <a:ext uri="{28A0092B-C50C-407E-A947-70E740481C1C}">
                <a14:useLocalDpi xmlns:a14="http://schemas.microsoft.com/office/drawing/2010/main" val="0"/>
              </a:ext>
            </a:extLst>
          </a:blip>
          <a:srcRect/>
          <a:stretch>
            <a:fillRect/>
          </a:stretch>
        </p:blipFill>
        <p:spPr bwMode="auto">
          <a:xfrm>
            <a:off x="6578686" y="2969617"/>
            <a:ext cx="590550" cy="1219200"/>
          </a:xfrm>
          <a:prstGeom prst="rect">
            <a:avLst/>
          </a:prstGeom>
          <a:noFill/>
          <a:ln>
            <a:noFill/>
          </a:ln>
        </p:spPr>
      </p:pic>
      <p:pic>
        <p:nvPicPr>
          <p:cNvPr id="24" name="Kép 23" descr="Download"/>
          <p:cNvPicPr/>
          <p:nvPr/>
        </p:nvPicPr>
        <p:blipFill>
          <a:blip r:embed="rId16">
            <a:extLst>
              <a:ext uri="{28A0092B-C50C-407E-A947-70E740481C1C}">
                <a14:useLocalDpi xmlns:a14="http://schemas.microsoft.com/office/drawing/2010/main" val="0"/>
              </a:ext>
            </a:extLst>
          </a:blip>
          <a:srcRect/>
          <a:stretch>
            <a:fillRect/>
          </a:stretch>
        </p:blipFill>
        <p:spPr bwMode="auto">
          <a:xfrm>
            <a:off x="3873624" y="3028505"/>
            <a:ext cx="1219200" cy="971550"/>
          </a:xfrm>
          <a:prstGeom prst="rect">
            <a:avLst/>
          </a:prstGeom>
          <a:noFill/>
          <a:ln>
            <a:noFill/>
          </a:ln>
        </p:spPr>
      </p:pic>
      <p:pic>
        <p:nvPicPr>
          <p:cNvPr id="25" name="Kép 24" descr="Download"/>
          <p:cNvPicPr/>
          <p:nvPr/>
        </p:nvPicPr>
        <p:blipFill>
          <a:blip r:embed="rId16">
            <a:extLst>
              <a:ext uri="{28A0092B-C50C-407E-A947-70E740481C1C}">
                <a14:useLocalDpi xmlns:a14="http://schemas.microsoft.com/office/drawing/2010/main" val="0"/>
              </a:ext>
            </a:extLst>
          </a:blip>
          <a:srcRect/>
          <a:stretch>
            <a:fillRect/>
          </a:stretch>
        </p:blipFill>
        <p:spPr bwMode="auto">
          <a:xfrm>
            <a:off x="4394448" y="3242903"/>
            <a:ext cx="1219200" cy="971550"/>
          </a:xfrm>
          <a:prstGeom prst="rect">
            <a:avLst/>
          </a:prstGeom>
          <a:noFill/>
          <a:ln>
            <a:noFill/>
          </a:ln>
        </p:spPr>
      </p:pic>
      <p:pic>
        <p:nvPicPr>
          <p:cNvPr id="26" name="Kép 25" descr="Download"/>
          <p:cNvPicPr/>
          <p:nvPr/>
        </p:nvPicPr>
        <p:blipFill>
          <a:blip r:embed="rId17">
            <a:extLst>
              <a:ext uri="{28A0092B-C50C-407E-A947-70E740481C1C}">
                <a14:useLocalDpi xmlns:a14="http://schemas.microsoft.com/office/drawing/2010/main" val="0"/>
              </a:ext>
            </a:extLst>
          </a:blip>
          <a:srcRect/>
          <a:stretch>
            <a:fillRect/>
          </a:stretch>
        </p:blipFill>
        <p:spPr bwMode="auto">
          <a:xfrm>
            <a:off x="5274038" y="3340873"/>
            <a:ext cx="1219200" cy="819150"/>
          </a:xfrm>
          <a:prstGeom prst="rect">
            <a:avLst/>
          </a:prstGeom>
          <a:noFill/>
          <a:ln>
            <a:noFill/>
          </a:ln>
        </p:spPr>
      </p:pic>
      <p:pic>
        <p:nvPicPr>
          <p:cNvPr id="27" name="Kép 26" descr="Download"/>
          <p:cNvPicPr/>
          <p:nvPr/>
        </p:nvPicPr>
        <p:blipFill>
          <a:blip r:embed="rId18">
            <a:extLst>
              <a:ext uri="{28A0092B-C50C-407E-A947-70E740481C1C}">
                <a14:useLocalDpi xmlns:a14="http://schemas.microsoft.com/office/drawing/2010/main" val="0"/>
              </a:ext>
            </a:extLst>
          </a:blip>
          <a:srcRect/>
          <a:stretch>
            <a:fillRect/>
          </a:stretch>
        </p:blipFill>
        <p:spPr bwMode="auto">
          <a:xfrm>
            <a:off x="1295636" y="1329484"/>
            <a:ext cx="1219200" cy="847725"/>
          </a:xfrm>
          <a:prstGeom prst="rect">
            <a:avLst/>
          </a:prstGeom>
          <a:noFill/>
          <a:ln>
            <a:noFill/>
          </a:ln>
        </p:spPr>
      </p:pic>
      <p:sp>
        <p:nvSpPr>
          <p:cNvPr id="3" name="Téglalap 2"/>
          <p:cNvSpPr/>
          <p:nvPr/>
        </p:nvSpPr>
        <p:spPr>
          <a:xfrm>
            <a:off x="1043608" y="5157192"/>
            <a:ext cx="2918792" cy="1368152"/>
          </a:xfrm>
          <a:prstGeom prst="rect">
            <a:avLst/>
          </a:prstGeom>
          <a:blipFill>
            <a:blip r:embed="rId2"/>
            <a:tile tx="0" ty="0" sx="100000" sy="100000" flip="none" algn="tl"/>
          </a:blipFill>
          <a:ln>
            <a:solidFill>
              <a:srgbClr val="8D5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lumMod val="95000"/>
                    <a:lumOff val="5000"/>
                  </a:schemeClr>
                </a:solidFill>
                <a:latin typeface="Comic Sans MS" pitchFamily="66" charset="0"/>
              </a:rPr>
              <a:t>There is some</a:t>
            </a:r>
            <a:r>
              <a:rPr lang="en-GB" dirty="0" smtClean="0">
                <a:solidFill>
                  <a:schemeClr val="bg1"/>
                </a:solidFill>
                <a:latin typeface="Comic Sans MS" pitchFamily="66" charset="0"/>
              </a:rPr>
              <a:t> ice cream.</a:t>
            </a:r>
          </a:p>
          <a:p>
            <a:r>
              <a:rPr lang="en-GB" dirty="0" smtClean="0">
                <a:solidFill>
                  <a:schemeClr val="tx1">
                    <a:lumMod val="95000"/>
                    <a:lumOff val="5000"/>
                  </a:schemeClr>
                </a:solidFill>
                <a:latin typeface="Comic Sans MS" pitchFamily="66" charset="0"/>
              </a:rPr>
              <a:t>There are some </a:t>
            </a:r>
            <a:r>
              <a:rPr lang="en-GB" dirty="0" smtClean="0">
                <a:solidFill>
                  <a:schemeClr val="bg1"/>
                </a:solidFill>
                <a:latin typeface="Comic Sans MS" pitchFamily="66" charset="0"/>
              </a:rPr>
              <a:t>onion</a:t>
            </a:r>
            <a:r>
              <a:rPr lang="en-GB" dirty="0" smtClean="0">
                <a:solidFill>
                  <a:schemeClr val="tx1">
                    <a:lumMod val="95000"/>
                    <a:lumOff val="5000"/>
                  </a:schemeClr>
                </a:solidFill>
                <a:latin typeface="Comic Sans MS" pitchFamily="66" charset="0"/>
              </a:rPr>
              <a:t>s</a:t>
            </a:r>
            <a:r>
              <a:rPr lang="en-GB" dirty="0" smtClean="0">
                <a:solidFill>
                  <a:schemeClr val="bg1"/>
                </a:solidFill>
                <a:latin typeface="Comic Sans MS" pitchFamily="66" charset="0"/>
              </a:rPr>
              <a:t>.</a:t>
            </a:r>
          </a:p>
          <a:p>
            <a:r>
              <a:rPr lang="en-GB" dirty="0" smtClean="0">
                <a:solidFill>
                  <a:schemeClr val="tx1">
                    <a:lumMod val="95000"/>
                    <a:lumOff val="5000"/>
                  </a:schemeClr>
                </a:solidFill>
                <a:latin typeface="Comic Sans MS" pitchFamily="66" charset="0"/>
              </a:rPr>
              <a:t>There is a </a:t>
            </a:r>
            <a:r>
              <a:rPr lang="en-GB" dirty="0" smtClean="0">
                <a:solidFill>
                  <a:schemeClr val="bg1"/>
                </a:solidFill>
                <a:latin typeface="Comic Sans MS" pitchFamily="66" charset="0"/>
              </a:rPr>
              <a:t>sandwich.</a:t>
            </a:r>
            <a:endParaRPr lang="en-GB" dirty="0">
              <a:solidFill>
                <a:schemeClr val="bg1"/>
              </a:solidFill>
              <a:latin typeface="Comic Sans MS" pitchFamily="66" charset="0"/>
            </a:endParaRPr>
          </a:p>
        </p:txBody>
      </p:sp>
      <p:pic>
        <p:nvPicPr>
          <p:cNvPr id="28" name="Kép 27" descr="Royalty Free Clipart Image of a Banana"/>
          <p:cNvPicPr/>
          <p:nvPr/>
        </p:nvPicPr>
        <p:blipFill>
          <a:blip r:embed="rId19">
            <a:extLst>
              <a:ext uri="{28A0092B-C50C-407E-A947-70E740481C1C}">
                <a14:useLocalDpi xmlns:a14="http://schemas.microsoft.com/office/drawing/2010/main" val="0"/>
              </a:ext>
            </a:extLst>
          </a:blip>
          <a:srcRect/>
          <a:stretch>
            <a:fillRect/>
          </a:stretch>
        </p:blipFill>
        <p:spPr bwMode="auto">
          <a:xfrm>
            <a:off x="5092823" y="1124745"/>
            <a:ext cx="561937" cy="964870"/>
          </a:xfrm>
          <a:prstGeom prst="rect">
            <a:avLst/>
          </a:prstGeom>
          <a:noFill/>
          <a:ln>
            <a:noFill/>
          </a:ln>
        </p:spPr>
      </p:pic>
      <p:sp>
        <p:nvSpPr>
          <p:cNvPr id="8" name="Téglalap 7"/>
          <p:cNvSpPr/>
          <p:nvPr/>
        </p:nvSpPr>
        <p:spPr>
          <a:xfrm>
            <a:off x="827584" y="4797152"/>
            <a:ext cx="7416824" cy="1944216"/>
          </a:xfrm>
          <a:prstGeom prst="rect">
            <a:avLst/>
          </a:prstGeom>
          <a:blipFill>
            <a:blip r:embed="rId2"/>
            <a:tile tx="0" ty="0" sx="100000" sy="100000" flip="none" algn="tl"/>
          </a:blipFill>
          <a:ln>
            <a:solidFill>
              <a:srgbClr val="8D5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dirty="0" smtClean="0">
              <a:latin typeface="Comic Sans MS" pitchFamily="66" charset="0"/>
            </a:endParaRPr>
          </a:p>
          <a:p>
            <a:r>
              <a:rPr lang="en-GB" dirty="0" smtClean="0">
                <a:latin typeface="Comic Sans MS" pitchFamily="66" charset="0"/>
              </a:rPr>
              <a:t>There are some eggs. There is a melon. There are some peaches. There is a banana. There is some spaghetti. There is some chocolate. There are some mushrooms. There are some potatoes. There is some orange juice. There is an apple pie. There is some rice. There are two packets of crisps. There are some carrots. There is some coffee.</a:t>
            </a:r>
          </a:p>
          <a:p>
            <a:endParaRPr lang="hu-HU" dirty="0">
              <a:latin typeface="Comic Sans MS" pitchFamily="66" charset="0"/>
            </a:endParaRPr>
          </a:p>
        </p:txBody>
      </p:sp>
      <p:sp>
        <p:nvSpPr>
          <p:cNvPr id="12" name="Akciógomb: Tovább vagy Következő 11">
            <a:hlinkClick r:id="" action="ppaction://hlinkshowjump?jump=nextslide" highlightClick="1"/>
          </p:cNvPr>
          <p:cNvSpPr/>
          <p:nvPr/>
        </p:nvSpPr>
        <p:spPr>
          <a:xfrm>
            <a:off x="8011232" y="5668745"/>
            <a:ext cx="1042416" cy="1042416"/>
          </a:xfrm>
          <a:prstGeom prst="actionButtonForwardNex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12503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5301208"/>
            <a:ext cx="8136904" cy="288032"/>
          </a:xfrm>
          <a:prstGeom prst="rec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395536" y="3573016"/>
            <a:ext cx="8136904" cy="288032"/>
          </a:xfrm>
          <a:prstGeom prst="rec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églalap 3"/>
          <p:cNvSpPr/>
          <p:nvPr/>
        </p:nvSpPr>
        <p:spPr>
          <a:xfrm>
            <a:off x="611560" y="3861048"/>
            <a:ext cx="288032" cy="2880320"/>
          </a:xfrm>
          <a:prstGeom prst="rec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Téglalap 4"/>
          <p:cNvSpPr/>
          <p:nvPr/>
        </p:nvSpPr>
        <p:spPr>
          <a:xfrm>
            <a:off x="8100392" y="3861048"/>
            <a:ext cx="288032" cy="2880320"/>
          </a:xfrm>
          <a:prstGeom prst="rec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descr="Royalty Free Clipart Image of a Cola Can"/>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05064"/>
            <a:ext cx="647700" cy="1219200"/>
          </a:xfrm>
          <a:prstGeom prst="rect">
            <a:avLst/>
          </a:prstGeom>
          <a:noFill/>
          <a:ln>
            <a:noFill/>
          </a:ln>
        </p:spPr>
      </p:pic>
      <p:pic>
        <p:nvPicPr>
          <p:cNvPr id="7" name="Kép 6" descr="Royalty Free Clipart Image of a Milk Carton"/>
          <p:cNvPicPr/>
          <p:nvPr/>
        </p:nvPicPr>
        <p:blipFill>
          <a:blip r:embed="rId4">
            <a:extLst>
              <a:ext uri="{28A0092B-C50C-407E-A947-70E740481C1C}">
                <a14:useLocalDpi xmlns:a14="http://schemas.microsoft.com/office/drawing/2010/main" val="0"/>
              </a:ext>
            </a:extLst>
          </a:blip>
          <a:srcRect/>
          <a:stretch>
            <a:fillRect/>
          </a:stretch>
        </p:blipFill>
        <p:spPr bwMode="auto">
          <a:xfrm>
            <a:off x="1907704" y="4038600"/>
            <a:ext cx="685800" cy="1219200"/>
          </a:xfrm>
          <a:prstGeom prst="rect">
            <a:avLst/>
          </a:prstGeom>
          <a:noFill/>
          <a:ln>
            <a:noFill/>
          </a:ln>
        </p:spPr>
      </p:pic>
      <p:pic>
        <p:nvPicPr>
          <p:cNvPr id="8" name="Kép 7" descr="Download"/>
          <p:cNvPicPr/>
          <p:nvPr/>
        </p:nvPicPr>
        <p:blipFill>
          <a:blip r:embed="rId5">
            <a:extLst>
              <a:ext uri="{28A0092B-C50C-407E-A947-70E740481C1C}">
                <a14:useLocalDpi xmlns:a14="http://schemas.microsoft.com/office/drawing/2010/main" val="0"/>
              </a:ext>
            </a:extLst>
          </a:blip>
          <a:srcRect/>
          <a:stretch>
            <a:fillRect/>
          </a:stretch>
        </p:blipFill>
        <p:spPr bwMode="auto">
          <a:xfrm>
            <a:off x="2821342" y="4053555"/>
            <a:ext cx="828675" cy="1219200"/>
          </a:xfrm>
          <a:prstGeom prst="rect">
            <a:avLst/>
          </a:prstGeom>
          <a:noFill/>
          <a:ln>
            <a:noFill/>
          </a:ln>
        </p:spPr>
      </p:pic>
      <p:pic>
        <p:nvPicPr>
          <p:cNvPr id="9" name="Kép 8" descr="Download"/>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10889" y="4616095"/>
            <a:ext cx="449580" cy="276225"/>
          </a:xfrm>
          <a:prstGeom prst="rect">
            <a:avLst/>
          </a:prstGeom>
          <a:noFill/>
          <a:ln>
            <a:noFill/>
          </a:ln>
        </p:spPr>
      </p:pic>
      <p:pic>
        <p:nvPicPr>
          <p:cNvPr id="10" name="Kép 9" descr="Isolated blue bottles of clean water for design"/>
          <p:cNvPicPr/>
          <p:nvPr/>
        </p:nvPicPr>
        <p:blipFill>
          <a:blip r:embed="rId7">
            <a:extLst>
              <a:ext uri="{28A0092B-C50C-407E-A947-70E740481C1C}">
                <a14:useLocalDpi xmlns:a14="http://schemas.microsoft.com/office/drawing/2010/main" val="0"/>
              </a:ext>
            </a:extLst>
          </a:blip>
          <a:srcRect/>
          <a:stretch>
            <a:fillRect/>
          </a:stretch>
        </p:blipFill>
        <p:spPr bwMode="auto">
          <a:xfrm>
            <a:off x="3749060" y="4005064"/>
            <a:ext cx="1009650" cy="1219200"/>
          </a:xfrm>
          <a:prstGeom prst="rect">
            <a:avLst/>
          </a:prstGeom>
          <a:noFill/>
          <a:ln>
            <a:noFill/>
          </a:ln>
        </p:spPr>
      </p:pic>
      <p:pic>
        <p:nvPicPr>
          <p:cNvPr id="11" name="Kép 10" descr="Download"/>
          <p:cNvPicPr/>
          <p:nvPr/>
        </p:nvPicPr>
        <p:blipFill>
          <a:blip r:embed="rId8">
            <a:extLst>
              <a:ext uri="{28A0092B-C50C-407E-A947-70E740481C1C}">
                <a14:useLocalDpi xmlns:a14="http://schemas.microsoft.com/office/drawing/2010/main" val="0"/>
              </a:ext>
            </a:extLst>
          </a:blip>
          <a:srcRect/>
          <a:stretch>
            <a:fillRect/>
          </a:stretch>
        </p:blipFill>
        <p:spPr bwMode="auto">
          <a:xfrm>
            <a:off x="4758710" y="4330346"/>
            <a:ext cx="1219200" cy="847725"/>
          </a:xfrm>
          <a:prstGeom prst="rect">
            <a:avLst/>
          </a:prstGeom>
          <a:noFill/>
          <a:ln>
            <a:noFill/>
          </a:ln>
        </p:spPr>
      </p:pic>
      <p:pic>
        <p:nvPicPr>
          <p:cNvPr id="14" name="Kép 13" descr="Download"/>
          <p:cNvPicPr/>
          <p:nvPr/>
        </p:nvPicPr>
        <p:blipFill>
          <a:blip r:embed="rId9">
            <a:extLst>
              <a:ext uri="{28A0092B-C50C-407E-A947-70E740481C1C}">
                <a14:useLocalDpi xmlns:a14="http://schemas.microsoft.com/office/drawing/2010/main" val="0"/>
              </a:ext>
            </a:extLst>
          </a:blip>
          <a:srcRect/>
          <a:stretch>
            <a:fillRect/>
          </a:stretch>
        </p:blipFill>
        <p:spPr bwMode="auto">
          <a:xfrm>
            <a:off x="6840760" y="4235096"/>
            <a:ext cx="1219200" cy="942975"/>
          </a:xfrm>
          <a:prstGeom prst="rect">
            <a:avLst/>
          </a:prstGeom>
          <a:noFill/>
          <a:ln>
            <a:noFill/>
          </a:ln>
        </p:spPr>
      </p:pic>
      <p:pic>
        <p:nvPicPr>
          <p:cNvPr id="15" name="Kép 14" descr="Download"/>
          <p:cNvPicPr/>
          <p:nvPr/>
        </p:nvPicPr>
        <p:blipFill>
          <a:blip r:embed="rId10">
            <a:extLst>
              <a:ext uri="{28A0092B-C50C-407E-A947-70E740481C1C}">
                <a14:useLocalDpi xmlns:a14="http://schemas.microsoft.com/office/drawing/2010/main" val="0"/>
              </a:ext>
            </a:extLst>
          </a:blip>
          <a:srcRect/>
          <a:stretch>
            <a:fillRect/>
          </a:stretch>
        </p:blipFill>
        <p:spPr bwMode="auto">
          <a:xfrm>
            <a:off x="5977910" y="4648200"/>
            <a:ext cx="1000797" cy="611133"/>
          </a:xfrm>
          <a:prstGeom prst="rect">
            <a:avLst/>
          </a:prstGeom>
          <a:noFill/>
          <a:ln>
            <a:noFill/>
          </a:ln>
        </p:spPr>
      </p:pic>
      <p:pic>
        <p:nvPicPr>
          <p:cNvPr id="16" name="Kép 15" descr="Download"/>
          <p:cNvPicPr/>
          <p:nvPr/>
        </p:nvPicPr>
        <p:blipFill>
          <a:blip r:embed="rId11">
            <a:extLst>
              <a:ext uri="{28A0092B-C50C-407E-A947-70E740481C1C}">
                <a14:useLocalDpi xmlns:a14="http://schemas.microsoft.com/office/drawing/2010/main" val="0"/>
              </a:ext>
            </a:extLst>
          </a:blip>
          <a:srcRect/>
          <a:stretch>
            <a:fillRect/>
          </a:stretch>
        </p:blipFill>
        <p:spPr bwMode="auto">
          <a:xfrm>
            <a:off x="1374304" y="2526289"/>
            <a:ext cx="1219200" cy="971550"/>
          </a:xfrm>
          <a:prstGeom prst="rect">
            <a:avLst/>
          </a:prstGeom>
          <a:noFill/>
          <a:ln>
            <a:noFill/>
          </a:ln>
        </p:spPr>
      </p:pic>
      <p:pic>
        <p:nvPicPr>
          <p:cNvPr id="17" name="Kép 16" descr="Download"/>
          <p:cNvPicPr/>
          <p:nvPr/>
        </p:nvPicPr>
        <p:blipFill>
          <a:blip r:embed="rId12">
            <a:extLst>
              <a:ext uri="{28A0092B-C50C-407E-A947-70E740481C1C}">
                <a14:useLocalDpi xmlns:a14="http://schemas.microsoft.com/office/drawing/2010/main" val="0"/>
              </a:ext>
            </a:extLst>
          </a:blip>
          <a:srcRect/>
          <a:stretch>
            <a:fillRect/>
          </a:stretch>
        </p:blipFill>
        <p:spPr bwMode="auto">
          <a:xfrm>
            <a:off x="7002193" y="2307332"/>
            <a:ext cx="1200150" cy="1219200"/>
          </a:xfrm>
          <a:prstGeom prst="rect">
            <a:avLst/>
          </a:prstGeom>
          <a:noFill/>
          <a:ln>
            <a:noFill/>
          </a:ln>
        </p:spPr>
      </p:pic>
      <p:pic>
        <p:nvPicPr>
          <p:cNvPr id="18" name="Kép 17" descr="Download"/>
          <p:cNvPicPr/>
          <p:nvPr/>
        </p:nvPicPr>
        <p:blipFill>
          <a:blip r:embed="rId13">
            <a:extLst>
              <a:ext uri="{28A0092B-C50C-407E-A947-70E740481C1C}">
                <a14:useLocalDpi xmlns:a14="http://schemas.microsoft.com/office/drawing/2010/main" val="0"/>
              </a:ext>
            </a:extLst>
          </a:blip>
          <a:srcRect/>
          <a:stretch>
            <a:fillRect/>
          </a:stretch>
        </p:blipFill>
        <p:spPr bwMode="auto">
          <a:xfrm>
            <a:off x="570979" y="2253774"/>
            <a:ext cx="657225" cy="1219200"/>
          </a:xfrm>
          <a:prstGeom prst="rect">
            <a:avLst/>
          </a:prstGeom>
          <a:noFill/>
          <a:ln>
            <a:noFill/>
          </a:ln>
        </p:spPr>
      </p:pic>
      <p:pic>
        <p:nvPicPr>
          <p:cNvPr id="19" name="Kép 18" descr="Download"/>
          <p:cNvPicPr/>
          <p:nvPr/>
        </p:nvPicPr>
        <p:blipFill>
          <a:blip r:embed="rId14">
            <a:extLst>
              <a:ext uri="{28A0092B-C50C-407E-A947-70E740481C1C}">
                <a14:useLocalDpi xmlns:a14="http://schemas.microsoft.com/office/drawing/2010/main" val="0"/>
              </a:ext>
            </a:extLst>
          </a:blip>
          <a:srcRect/>
          <a:stretch>
            <a:fillRect/>
          </a:stretch>
        </p:blipFill>
        <p:spPr bwMode="auto">
          <a:xfrm>
            <a:off x="6732240" y="5614467"/>
            <a:ext cx="1219200" cy="800100"/>
          </a:xfrm>
          <a:prstGeom prst="rect">
            <a:avLst/>
          </a:prstGeom>
          <a:noFill/>
          <a:ln>
            <a:noFill/>
          </a:ln>
        </p:spPr>
      </p:pic>
      <p:pic>
        <p:nvPicPr>
          <p:cNvPr id="21" name="Kép 20" descr="Download"/>
          <p:cNvPicPr/>
          <p:nvPr/>
        </p:nvPicPr>
        <p:blipFill>
          <a:blip r:embed="rId15">
            <a:extLst>
              <a:ext uri="{28A0092B-C50C-407E-A947-70E740481C1C}">
                <a14:useLocalDpi xmlns:a14="http://schemas.microsoft.com/office/drawing/2010/main" val="0"/>
              </a:ext>
            </a:extLst>
          </a:blip>
          <a:srcRect/>
          <a:stretch>
            <a:fillRect/>
          </a:stretch>
        </p:blipFill>
        <p:spPr bwMode="auto">
          <a:xfrm>
            <a:off x="4083389" y="5728767"/>
            <a:ext cx="1219200" cy="685800"/>
          </a:xfrm>
          <a:prstGeom prst="rect">
            <a:avLst/>
          </a:prstGeom>
          <a:noFill/>
          <a:ln>
            <a:noFill/>
          </a:ln>
        </p:spPr>
      </p:pic>
      <p:pic>
        <p:nvPicPr>
          <p:cNvPr id="22" name="Kép 21" descr="Download"/>
          <p:cNvPicPr/>
          <p:nvPr/>
        </p:nvPicPr>
        <p:blipFill>
          <a:blip r:embed="rId16">
            <a:extLst>
              <a:ext uri="{28A0092B-C50C-407E-A947-70E740481C1C}">
                <a14:useLocalDpi xmlns:a14="http://schemas.microsoft.com/office/drawing/2010/main" val="0"/>
              </a:ext>
            </a:extLst>
          </a:blip>
          <a:srcRect/>
          <a:stretch>
            <a:fillRect/>
          </a:stretch>
        </p:blipFill>
        <p:spPr bwMode="auto">
          <a:xfrm>
            <a:off x="2636523" y="5663194"/>
            <a:ext cx="1219200" cy="704850"/>
          </a:xfrm>
          <a:prstGeom prst="rect">
            <a:avLst/>
          </a:prstGeom>
          <a:noFill/>
          <a:ln>
            <a:noFill/>
          </a:ln>
        </p:spPr>
      </p:pic>
      <p:pic>
        <p:nvPicPr>
          <p:cNvPr id="23" name="Kép 22" descr="Download"/>
          <p:cNvPicPr/>
          <p:nvPr/>
        </p:nvPicPr>
        <p:blipFill>
          <a:blip r:embed="rId17">
            <a:extLst>
              <a:ext uri="{28A0092B-C50C-407E-A947-70E740481C1C}">
                <a14:useLocalDpi xmlns:a14="http://schemas.microsoft.com/office/drawing/2010/main" val="0"/>
              </a:ext>
            </a:extLst>
          </a:blip>
          <a:srcRect/>
          <a:stretch>
            <a:fillRect/>
          </a:stretch>
        </p:blipFill>
        <p:spPr bwMode="auto">
          <a:xfrm>
            <a:off x="4738253" y="2444303"/>
            <a:ext cx="1219200" cy="1038225"/>
          </a:xfrm>
          <a:prstGeom prst="rect">
            <a:avLst/>
          </a:prstGeom>
          <a:noFill/>
          <a:ln>
            <a:noFill/>
          </a:ln>
        </p:spPr>
      </p:pic>
      <p:sp>
        <p:nvSpPr>
          <p:cNvPr id="24" name="Téglalap 23"/>
          <p:cNvSpPr/>
          <p:nvPr/>
        </p:nvSpPr>
        <p:spPr>
          <a:xfrm>
            <a:off x="4695053" y="136104"/>
            <a:ext cx="4074373" cy="432048"/>
          </a:xfrm>
          <a:prstGeom prst="rec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Comic Sans MS" pitchFamily="66" charset="0"/>
              </a:rPr>
              <a:t>Work in pairs. Make a dialogue.</a:t>
            </a:r>
            <a:endParaRPr lang="en-GB" dirty="0">
              <a:solidFill>
                <a:schemeClr val="bg1"/>
              </a:solidFill>
              <a:latin typeface="Comic Sans MS" pitchFamily="66" charset="0"/>
            </a:endParaRPr>
          </a:p>
        </p:txBody>
      </p:sp>
      <p:sp>
        <p:nvSpPr>
          <p:cNvPr id="25" name="Lekerekített téglalap 24"/>
          <p:cNvSpPr/>
          <p:nvPr/>
        </p:nvSpPr>
        <p:spPr>
          <a:xfrm>
            <a:off x="395536" y="260648"/>
            <a:ext cx="2134324" cy="1008112"/>
          </a:xfrm>
          <a:prstGeom prst="roundRec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bg1"/>
                </a:solidFill>
                <a:latin typeface="Comic Sans MS" pitchFamily="66" charset="0"/>
              </a:rPr>
              <a:t>AT THE FAST FOOD RESTAURANT</a:t>
            </a:r>
            <a:endParaRPr lang="hu-HU" dirty="0">
              <a:solidFill>
                <a:schemeClr val="bg1"/>
              </a:solidFill>
              <a:latin typeface="Comic Sans MS" pitchFamily="66" charset="0"/>
            </a:endParaRPr>
          </a:p>
        </p:txBody>
      </p:sp>
      <p:sp>
        <p:nvSpPr>
          <p:cNvPr id="26" name="Téglalap 25"/>
          <p:cNvSpPr/>
          <p:nvPr/>
        </p:nvSpPr>
        <p:spPr>
          <a:xfrm>
            <a:off x="4695053" y="764704"/>
            <a:ext cx="4074373" cy="1542628"/>
          </a:xfrm>
          <a:prstGeom prst="rec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bg1"/>
                </a:solidFill>
                <a:latin typeface="Comic Sans MS" pitchFamily="66" charset="0"/>
              </a:rPr>
              <a:t>•What would you like to eat?</a:t>
            </a:r>
          </a:p>
          <a:p>
            <a:r>
              <a:rPr lang="en-GB" dirty="0" smtClean="0">
                <a:solidFill>
                  <a:schemeClr val="bg1"/>
                </a:solidFill>
                <a:latin typeface="Comic Sans MS" pitchFamily="66" charset="0"/>
              </a:rPr>
              <a:t>◦ I’d like a hot dog, please.</a:t>
            </a:r>
          </a:p>
          <a:p>
            <a:r>
              <a:rPr lang="en-GB" dirty="0" smtClean="0">
                <a:solidFill>
                  <a:schemeClr val="bg1"/>
                </a:solidFill>
                <a:latin typeface="Comic Sans MS" pitchFamily="66" charset="0"/>
              </a:rPr>
              <a:t>•What would you like to drink?</a:t>
            </a:r>
          </a:p>
          <a:p>
            <a:r>
              <a:rPr lang="en-GB" dirty="0" smtClean="0">
                <a:solidFill>
                  <a:schemeClr val="bg1"/>
                </a:solidFill>
                <a:latin typeface="Comic Sans MS" pitchFamily="66" charset="0"/>
              </a:rPr>
              <a:t>◦I’d like some lemonade, please.</a:t>
            </a:r>
            <a:endParaRPr lang="en-GB" dirty="0">
              <a:solidFill>
                <a:schemeClr val="bg1"/>
              </a:solidFill>
              <a:latin typeface="Comic Sans MS" pitchFamily="66" charset="0"/>
            </a:endParaRPr>
          </a:p>
        </p:txBody>
      </p:sp>
      <p:pic>
        <p:nvPicPr>
          <p:cNvPr id="27" name="Kép 26" descr="Download"/>
          <p:cNvPicPr/>
          <p:nvPr/>
        </p:nvPicPr>
        <p:blipFill>
          <a:blip r:embed="rId18">
            <a:extLst>
              <a:ext uri="{28A0092B-C50C-407E-A947-70E740481C1C}">
                <a14:useLocalDpi xmlns:a14="http://schemas.microsoft.com/office/drawing/2010/main" val="0"/>
              </a:ext>
            </a:extLst>
          </a:blip>
          <a:srcRect/>
          <a:stretch>
            <a:fillRect/>
          </a:stretch>
        </p:blipFill>
        <p:spPr bwMode="auto">
          <a:xfrm>
            <a:off x="6145435" y="2353816"/>
            <a:ext cx="695325" cy="1219200"/>
          </a:xfrm>
          <a:prstGeom prst="rect">
            <a:avLst/>
          </a:prstGeom>
          <a:noFill/>
          <a:ln>
            <a:noFill/>
          </a:ln>
        </p:spPr>
      </p:pic>
      <p:pic>
        <p:nvPicPr>
          <p:cNvPr id="28" name="Kép 27" descr="Download"/>
          <p:cNvPicPr/>
          <p:nvPr/>
        </p:nvPicPr>
        <p:blipFill>
          <a:blip r:embed="rId19">
            <a:extLst>
              <a:ext uri="{28A0092B-C50C-407E-A947-70E740481C1C}">
                <a14:useLocalDpi xmlns:a14="http://schemas.microsoft.com/office/drawing/2010/main" val="0"/>
              </a:ext>
            </a:extLst>
          </a:blip>
          <a:srcRect/>
          <a:stretch>
            <a:fillRect/>
          </a:stretch>
        </p:blipFill>
        <p:spPr bwMode="auto">
          <a:xfrm>
            <a:off x="5368310" y="5614466"/>
            <a:ext cx="1219200" cy="802307"/>
          </a:xfrm>
          <a:prstGeom prst="rect">
            <a:avLst/>
          </a:prstGeom>
          <a:noFill/>
          <a:ln>
            <a:noFill/>
          </a:ln>
        </p:spPr>
      </p:pic>
      <p:sp>
        <p:nvSpPr>
          <p:cNvPr id="29" name="Téglalap 28"/>
          <p:cNvSpPr/>
          <p:nvPr/>
        </p:nvSpPr>
        <p:spPr>
          <a:xfrm>
            <a:off x="395536" y="6471835"/>
            <a:ext cx="8136904" cy="288032"/>
          </a:xfrm>
          <a:prstGeom prst="rec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0" name="Kép 29" descr="Download"/>
          <p:cNvPicPr/>
          <p:nvPr/>
        </p:nvPicPr>
        <p:blipFill>
          <a:blip r:embed="rId20">
            <a:extLst>
              <a:ext uri="{28A0092B-C50C-407E-A947-70E740481C1C}">
                <a14:useLocalDpi xmlns:a14="http://schemas.microsoft.com/office/drawing/2010/main" val="0"/>
              </a:ext>
            </a:extLst>
          </a:blip>
          <a:srcRect/>
          <a:stretch>
            <a:fillRect/>
          </a:stretch>
        </p:blipFill>
        <p:spPr bwMode="auto">
          <a:xfrm>
            <a:off x="2529860" y="2545457"/>
            <a:ext cx="1219200" cy="981075"/>
          </a:xfrm>
          <a:prstGeom prst="rect">
            <a:avLst/>
          </a:prstGeom>
          <a:noFill/>
          <a:ln>
            <a:noFill/>
          </a:ln>
        </p:spPr>
      </p:pic>
      <p:pic>
        <p:nvPicPr>
          <p:cNvPr id="32" name="Kép 31" descr="Royalty Free Clipart Image of a Cupcake"/>
          <p:cNvPicPr/>
          <p:nvPr/>
        </p:nvPicPr>
        <p:blipFill>
          <a:blip r:embed="rId21">
            <a:extLst>
              <a:ext uri="{28A0092B-C50C-407E-A947-70E740481C1C}">
                <a14:useLocalDpi xmlns:a14="http://schemas.microsoft.com/office/drawing/2010/main" val="0"/>
              </a:ext>
            </a:extLst>
          </a:blip>
          <a:srcRect/>
          <a:stretch>
            <a:fillRect/>
          </a:stretch>
        </p:blipFill>
        <p:spPr bwMode="auto">
          <a:xfrm>
            <a:off x="3855723" y="2459267"/>
            <a:ext cx="796324" cy="1038572"/>
          </a:xfrm>
          <a:prstGeom prst="rect">
            <a:avLst/>
          </a:prstGeom>
          <a:noFill/>
          <a:ln>
            <a:noFill/>
          </a:ln>
        </p:spPr>
      </p:pic>
      <p:pic>
        <p:nvPicPr>
          <p:cNvPr id="1026" name="Picture 2" descr="Color fast food symbols for design isolated on whit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74090" y="1052736"/>
            <a:ext cx="1219200" cy="809626"/>
          </a:xfrm>
          <a:prstGeom prst="rect">
            <a:avLst/>
          </a:prstGeom>
          <a:noFill/>
          <a:ln>
            <a:solidFill>
              <a:srgbClr val="2A1500"/>
            </a:solidFill>
          </a:ln>
          <a:extLst>
            <a:ext uri="{909E8E84-426E-40DD-AFC4-6F175D3DCCD1}">
              <a14:hiddenFill xmlns:a14="http://schemas.microsoft.com/office/drawing/2010/main">
                <a:solidFill>
                  <a:srgbClr val="FFFFFF"/>
                </a:solidFill>
              </a14:hiddenFill>
            </a:ext>
          </a:extLst>
        </p:spPr>
      </p:pic>
      <p:pic>
        <p:nvPicPr>
          <p:cNvPr id="34" name="Kép 33" descr="Download"/>
          <p:cNvPicPr/>
          <p:nvPr/>
        </p:nvPicPr>
        <p:blipFill>
          <a:blip r:embed="rId23">
            <a:extLst>
              <a:ext uri="{28A0092B-C50C-407E-A947-70E740481C1C}">
                <a14:useLocalDpi xmlns:a14="http://schemas.microsoft.com/office/drawing/2010/main" val="0"/>
              </a:ext>
            </a:extLst>
          </a:blip>
          <a:srcRect/>
          <a:stretch>
            <a:fillRect/>
          </a:stretch>
        </p:blipFill>
        <p:spPr bwMode="auto">
          <a:xfrm>
            <a:off x="1153716" y="5816698"/>
            <a:ext cx="1219200" cy="600075"/>
          </a:xfrm>
          <a:prstGeom prst="rect">
            <a:avLst/>
          </a:prstGeom>
          <a:noFill/>
          <a:ln>
            <a:noFill/>
          </a:ln>
        </p:spPr>
      </p:pic>
      <p:sp>
        <p:nvSpPr>
          <p:cNvPr id="31" name="Akciógomb: Tovább vagy Következő 30">
            <a:hlinkClick r:id="" action="ppaction://hlinkshowjump?jump=nextslide" highlightClick="1"/>
          </p:cNvPr>
          <p:cNvSpPr/>
          <p:nvPr/>
        </p:nvSpPr>
        <p:spPr>
          <a:xfrm>
            <a:off x="8011232" y="5668745"/>
            <a:ext cx="1042416" cy="1042416"/>
          </a:xfrm>
          <a:prstGeom prst="actionButtonForwardNex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194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404664"/>
            <a:ext cx="2736304" cy="648072"/>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smtClean="0">
                <a:solidFill>
                  <a:schemeClr val="tx1"/>
                </a:solidFill>
                <a:latin typeface="Comic Sans MS" pitchFamily="66" charset="0"/>
              </a:rPr>
              <a:t>QUANTITIES</a:t>
            </a:r>
            <a:endParaRPr lang="hu-HU" sz="2400" b="1" dirty="0">
              <a:solidFill>
                <a:schemeClr val="tx1"/>
              </a:solidFill>
              <a:latin typeface="Comic Sans MS" pitchFamily="66" charset="0"/>
            </a:endParaRPr>
          </a:p>
        </p:txBody>
      </p:sp>
      <p:pic>
        <p:nvPicPr>
          <p:cNvPr id="3" name="Kép 2" descr="Download"/>
          <p:cNvPicPr/>
          <p:nvPr/>
        </p:nvPicPr>
        <p:blipFill>
          <a:blip r:embed="rId3">
            <a:extLst>
              <a:ext uri="{28A0092B-C50C-407E-A947-70E740481C1C}">
                <a14:useLocalDpi xmlns:a14="http://schemas.microsoft.com/office/drawing/2010/main" val="0"/>
              </a:ext>
            </a:extLst>
          </a:blip>
          <a:srcRect/>
          <a:stretch>
            <a:fillRect/>
          </a:stretch>
        </p:blipFill>
        <p:spPr bwMode="auto">
          <a:xfrm>
            <a:off x="417391" y="1353306"/>
            <a:ext cx="1219200" cy="942975"/>
          </a:xfrm>
          <a:prstGeom prst="rect">
            <a:avLst/>
          </a:prstGeom>
          <a:noFill/>
          <a:ln>
            <a:noFill/>
          </a:ln>
        </p:spPr>
      </p:pic>
      <p:pic>
        <p:nvPicPr>
          <p:cNvPr id="4" name="Kép 3" descr="Download"/>
          <p:cNvPicPr/>
          <p:nvPr/>
        </p:nvPicPr>
        <p:blipFill>
          <a:blip r:embed="rId4">
            <a:extLst>
              <a:ext uri="{28A0092B-C50C-407E-A947-70E740481C1C}">
                <a14:useLocalDpi xmlns:a14="http://schemas.microsoft.com/office/drawing/2010/main" val="0"/>
              </a:ext>
            </a:extLst>
          </a:blip>
          <a:srcRect/>
          <a:stretch>
            <a:fillRect/>
          </a:stretch>
        </p:blipFill>
        <p:spPr bwMode="auto">
          <a:xfrm>
            <a:off x="4211976" y="5350870"/>
            <a:ext cx="952500" cy="1219200"/>
          </a:xfrm>
          <a:prstGeom prst="rect">
            <a:avLst/>
          </a:prstGeom>
          <a:noFill/>
          <a:ln>
            <a:noFill/>
          </a:ln>
        </p:spPr>
      </p:pic>
      <p:pic>
        <p:nvPicPr>
          <p:cNvPr id="5" name="Kép 4" descr="Download"/>
          <p:cNvPicPr/>
          <p:nvPr/>
        </p:nvPicPr>
        <p:blipFill>
          <a:blip r:embed="rId5">
            <a:extLst>
              <a:ext uri="{28A0092B-C50C-407E-A947-70E740481C1C}">
                <a14:useLocalDpi xmlns:a14="http://schemas.microsoft.com/office/drawing/2010/main" val="0"/>
              </a:ext>
            </a:extLst>
          </a:blip>
          <a:srcRect/>
          <a:stretch>
            <a:fillRect/>
          </a:stretch>
        </p:blipFill>
        <p:spPr bwMode="auto">
          <a:xfrm>
            <a:off x="7472546" y="4383205"/>
            <a:ext cx="1219200" cy="847725"/>
          </a:xfrm>
          <a:prstGeom prst="rect">
            <a:avLst/>
          </a:prstGeom>
          <a:noFill/>
          <a:ln>
            <a:noFill/>
          </a:ln>
        </p:spPr>
      </p:pic>
      <p:pic>
        <p:nvPicPr>
          <p:cNvPr id="7" name="Kép 6" descr="Download"/>
          <p:cNvPicPr/>
          <p:nvPr/>
        </p:nvPicPr>
        <p:blipFill>
          <a:blip r:embed="rId6">
            <a:extLst>
              <a:ext uri="{28A0092B-C50C-407E-A947-70E740481C1C}">
                <a14:useLocalDpi xmlns:a14="http://schemas.microsoft.com/office/drawing/2010/main" val="0"/>
              </a:ext>
            </a:extLst>
          </a:blip>
          <a:srcRect/>
          <a:stretch>
            <a:fillRect/>
          </a:stretch>
        </p:blipFill>
        <p:spPr bwMode="auto">
          <a:xfrm>
            <a:off x="467544" y="5157192"/>
            <a:ext cx="1009650" cy="1219200"/>
          </a:xfrm>
          <a:prstGeom prst="rect">
            <a:avLst/>
          </a:prstGeom>
          <a:noFill/>
          <a:ln>
            <a:noFill/>
          </a:ln>
        </p:spPr>
      </p:pic>
      <p:pic>
        <p:nvPicPr>
          <p:cNvPr id="8" name="Kép 7" descr="Download"/>
          <p:cNvPicPr/>
          <p:nvPr/>
        </p:nvPicPr>
        <p:blipFill>
          <a:blip r:embed="rId7">
            <a:extLst>
              <a:ext uri="{28A0092B-C50C-407E-A947-70E740481C1C}">
                <a14:useLocalDpi xmlns:a14="http://schemas.microsoft.com/office/drawing/2010/main" val="0"/>
              </a:ext>
            </a:extLst>
          </a:blip>
          <a:srcRect/>
          <a:stretch>
            <a:fillRect/>
          </a:stretch>
        </p:blipFill>
        <p:spPr bwMode="auto">
          <a:xfrm>
            <a:off x="7932873" y="5555992"/>
            <a:ext cx="752475" cy="1219200"/>
          </a:xfrm>
          <a:prstGeom prst="rect">
            <a:avLst/>
          </a:prstGeom>
          <a:noFill/>
          <a:ln>
            <a:noFill/>
          </a:ln>
        </p:spPr>
      </p:pic>
      <p:pic>
        <p:nvPicPr>
          <p:cNvPr id="10" name="Kép 9" descr="Download"/>
          <p:cNvPicPr/>
          <p:nvPr/>
        </p:nvPicPr>
        <p:blipFill>
          <a:blip r:embed="rId8">
            <a:extLst>
              <a:ext uri="{28A0092B-C50C-407E-A947-70E740481C1C}">
                <a14:useLocalDpi xmlns:a14="http://schemas.microsoft.com/office/drawing/2010/main" val="0"/>
              </a:ext>
            </a:extLst>
          </a:blip>
          <a:srcRect/>
          <a:stretch>
            <a:fillRect/>
          </a:stretch>
        </p:blipFill>
        <p:spPr bwMode="auto">
          <a:xfrm>
            <a:off x="7454415" y="2345160"/>
            <a:ext cx="1219200" cy="609600"/>
          </a:xfrm>
          <a:prstGeom prst="rect">
            <a:avLst/>
          </a:prstGeom>
          <a:noFill/>
          <a:ln>
            <a:noFill/>
          </a:ln>
        </p:spPr>
      </p:pic>
      <p:pic>
        <p:nvPicPr>
          <p:cNvPr id="11" name="Kép 10" descr="Download"/>
          <p:cNvPicPr/>
          <p:nvPr/>
        </p:nvPicPr>
        <p:blipFill>
          <a:blip r:embed="rId9">
            <a:extLst>
              <a:ext uri="{28A0092B-C50C-407E-A947-70E740481C1C}">
                <a14:useLocalDpi xmlns:a14="http://schemas.microsoft.com/office/drawing/2010/main" val="0"/>
              </a:ext>
            </a:extLst>
          </a:blip>
          <a:srcRect/>
          <a:stretch>
            <a:fillRect/>
          </a:stretch>
        </p:blipFill>
        <p:spPr bwMode="auto">
          <a:xfrm>
            <a:off x="695667" y="3864051"/>
            <a:ext cx="1219200" cy="685800"/>
          </a:xfrm>
          <a:prstGeom prst="rect">
            <a:avLst/>
          </a:prstGeom>
          <a:noFill/>
          <a:ln>
            <a:noFill/>
          </a:ln>
        </p:spPr>
      </p:pic>
      <p:sp>
        <p:nvSpPr>
          <p:cNvPr id="12" name="Téglalap 11"/>
          <p:cNvSpPr/>
          <p:nvPr/>
        </p:nvSpPr>
        <p:spPr>
          <a:xfrm>
            <a:off x="3597424" y="404664"/>
            <a:ext cx="5016105" cy="1512168"/>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bottle / a cup / a carton /   a bar / a can / a loaf / </a:t>
            </a:r>
          </a:p>
          <a:p>
            <a:pPr algn="ctr"/>
            <a:r>
              <a:rPr lang="en-GB" sz="2400" b="1" dirty="0" smtClean="0">
                <a:solidFill>
                  <a:schemeClr val="tx1"/>
                </a:solidFill>
                <a:latin typeface="Comic Sans MS" pitchFamily="66" charset="0"/>
              </a:rPr>
              <a:t>a</a:t>
            </a:r>
            <a:r>
              <a:rPr lang="en-GB" sz="2400" b="1" dirty="0" smtClean="0">
                <a:solidFill>
                  <a:schemeClr val="tx1"/>
                </a:solidFill>
                <a:latin typeface="Comic Sans MS" pitchFamily="66" charset="0"/>
              </a:rPr>
              <a:t> </a:t>
            </a:r>
            <a:r>
              <a:rPr lang="en-GB" sz="2400" b="1" dirty="0" smtClean="0">
                <a:solidFill>
                  <a:schemeClr val="tx1"/>
                </a:solidFill>
                <a:latin typeface="Comic Sans MS" pitchFamily="66" charset="0"/>
              </a:rPr>
              <a:t>packet / </a:t>
            </a:r>
            <a:r>
              <a:rPr lang="en-GB" sz="2400" b="1" dirty="0" smtClean="0">
                <a:solidFill>
                  <a:schemeClr val="tx1"/>
                </a:solidFill>
                <a:latin typeface="Comic Sans MS" pitchFamily="66" charset="0"/>
              </a:rPr>
              <a:t>a slice/ a tin</a:t>
            </a:r>
            <a:endParaRPr lang="en-GB" sz="2400" b="1" dirty="0">
              <a:solidFill>
                <a:schemeClr val="tx1"/>
              </a:solidFill>
              <a:latin typeface="Comic Sans MS" pitchFamily="66" charset="0"/>
            </a:endParaRPr>
          </a:p>
        </p:txBody>
      </p:sp>
      <p:sp>
        <p:nvSpPr>
          <p:cNvPr id="13" name="Hétágú csillag 12"/>
          <p:cNvSpPr/>
          <p:nvPr/>
        </p:nvSpPr>
        <p:spPr>
          <a:xfrm>
            <a:off x="129359" y="1216161"/>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tx1"/>
                </a:solidFill>
                <a:latin typeface="Comic Sans MS" pitchFamily="66" charset="0"/>
              </a:rPr>
              <a:t>1</a:t>
            </a:r>
            <a:endParaRPr lang="hu-HU" b="1" dirty="0">
              <a:solidFill>
                <a:schemeClr val="tx1"/>
              </a:solidFill>
              <a:latin typeface="Comic Sans MS" pitchFamily="66" charset="0"/>
            </a:endParaRPr>
          </a:p>
        </p:txBody>
      </p:sp>
      <p:sp>
        <p:nvSpPr>
          <p:cNvPr id="14" name="Hétágú csillag 13"/>
          <p:cNvSpPr/>
          <p:nvPr/>
        </p:nvSpPr>
        <p:spPr>
          <a:xfrm>
            <a:off x="8403714" y="5311819"/>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latin typeface="Comic Sans MS" pitchFamily="66" charset="0"/>
              </a:rPr>
              <a:t>6</a:t>
            </a:r>
          </a:p>
        </p:txBody>
      </p:sp>
      <p:sp>
        <p:nvSpPr>
          <p:cNvPr id="15" name="Hétágú csillag 14"/>
          <p:cNvSpPr/>
          <p:nvPr/>
        </p:nvSpPr>
        <p:spPr>
          <a:xfrm>
            <a:off x="4758033" y="6053099"/>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latin typeface="Comic Sans MS" pitchFamily="66" charset="0"/>
              </a:rPr>
              <a:t>5</a:t>
            </a:r>
          </a:p>
        </p:txBody>
      </p:sp>
      <p:sp>
        <p:nvSpPr>
          <p:cNvPr id="16" name="Hétágú csillag 15"/>
          <p:cNvSpPr/>
          <p:nvPr/>
        </p:nvSpPr>
        <p:spPr>
          <a:xfrm>
            <a:off x="156115" y="4967364"/>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tx1"/>
                </a:solidFill>
                <a:latin typeface="Comic Sans MS" pitchFamily="66" charset="0"/>
              </a:rPr>
              <a:t>4</a:t>
            </a:r>
            <a:endParaRPr lang="hu-HU" b="1" dirty="0">
              <a:solidFill>
                <a:schemeClr val="tx1"/>
              </a:solidFill>
              <a:latin typeface="Comic Sans MS" pitchFamily="66" charset="0"/>
            </a:endParaRPr>
          </a:p>
        </p:txBody>
      </p:sp>
      <p:sp>
        <p:nvSpPr>
          <p:cNvPr id="17" name="Hétágú csillag 16"/>
          <p:cNvSpPr/>
          <p:nvPr/>
        </p:nvSpPr>
        <p:spPr>
          <a:xfrm>
            <a:off x="434452" y="3661897"/>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tx1"/>
                </a:solidFill>
                <a:latin typeface="Comic Sans MS" pitchFamily="66" charset="0"/>
              </a:rPr>
              <a:t>3</a:t>
            </a:r>
            <a:endParaRPr lang="hu-HU" b="1" dirty="0">
              <a:solidFill>
                <a:schemeClr val="tx1"/>
              </a:solidFill>
              <a:latin typeface="Comic Sans MS" pitchFamily="66" charset="0"/>
            </a:endParaRPr>
          </a:p>
        </p:txBody>
      </p:sp>
      <p:sp>
        <p:nvSpPr>
          <p:cNvPr id="19" name="Hétágú csillag 18"/>
          <p:cNvSpPr/>
          <p:nvPr/>
        </p:nvSpPr>
        <p:spPr>
          <a:xfrm>
            <a:off x="8403714" y="4177589"/>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latin typeface="Comic Sans MS" pitchFamily="66" charset="0"/>
              </a:rPr>
              <a:t>7</a:t>
            </a:r>
          </a:p>
        </p:txBody>
      </p:sp>
      <p:sp>
        <p:nvSpPr>
          <p:cNvPr id="21" name="Hétágú csillag 20"/>
          <p:cNvSpPr/>
          <p:nvPr/>
        </p:nvSpPr>
        <p:spPr>
          <a:xfrm>
            <a:off x="8268386" y="1994824"/>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latin typeface="Comic Sans MS" pitchFamily="66" charset="0"/>
              </a:rPr>
              <a:t>9</a:t>
            </a:r>
          </a:p>
        </p:txBody>
      </p:sp>
      <p:sp>
        <p:nvSpPr>
          <p:cNvPr id="22" name="Lekerekített téglalap 21"/>
          <p:cNvSpPr/>
          <p:nvPr/>
        </p:nvSpPr>
        <p:spPr>
          <a:xfrm>
            <a:off x="1690654" y="1428223"/>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loaf</a:t>
            </a:r>
            <a:endParaRPr lang="en-GB" sz="2400" b="1" dirty="0">
              <a:solidFill>
                <a:schemeClr val="tx1"/>
              </a:solidFill>
              <a:latin typeface="Comic Sans MS" pitchFamily="66" charset="0"/>
            </a:endParaRPr>
          </a:p>
        </p:txBody>
      </p:sp>
      <p:sp>
        <p:nvSpPr>
          <p:cNvPr id="23" name="Lekerekített téglalap 22"/>
          <p:cNvSpPr/>
          <p:nvPr/>
        </p:nvSpPr>
        <p:spPr>
          <a:xfrm>
            <a:off x="3793596" y="4635457"/>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carton</a:t>
            </a:r>
            <a:endParaRPr lang="en-GB" sz="2400" b="1" dirty="0">
              <a:solidFill>
                <a:schemeClr val="tx1"/>
              </a:solidFill>
              <a:latin typeface="Comic Sans MS" pitchFamily="66" charset="0"/>
            </a:endParaRPr>
          </a:p>
        </p:txBody>
      </p:sp>
      <p:sp>
        <p:nvSpPr>
          <p:cNvPr id="24" name="Lekerekített téglalap 23"/>
          <p:cNvSpPr/>
          <p:nvPr/>
        </p:nvSpPr>
        <p:spPr>
          <a:xfrm>
            <a:off x="6140524" y="5867855"/>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a:t>
            </a:r>
            <a:r>
              <a:rPr lang="en-GB" sz="2400" b="1" dirty="0" smtClean="0">
                <a:solidFill>
                  <a:schemeClr val="tx1"/>
                </a:solidFill>
                <a:latin typeface="Comic Sans MS" pitchFamily="66" charset="0"/>
              </a:rPr>
              <a:t>packet</a:t>
            </a:r>
            <a:endParaRPr lang="en-GB" sz="2400" b="1" dirty="0">
              <a:solidFill>
                <a:schemeClr val="tx1"/>
              </a:solidFill>
              <a:latin typeface="Comic Sans MS" pitchFamily="66" charset="0"/>
            </a:endParaRPr>
          </a:p>
        </p:txBody>
      </p:sp>
      <p:sp>
        <p:nvSpPr>
          <p:cNvPr id="25" name="Lekerekített téglalap 24"/>
          <p:cNvSpPr/>
          <p:nvPr/>
        </p:nvSpPr>
        <p:spPr>
          <a:xfrm>
            <a:off x="1445083" y="5258255"/>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can</a:t>
            </a:r>
            <a:endParaRPr lang="en-GB" sz="2400" b="1" dirty="0">
              <a:solidFill>
                <a:schemeClr val="tx1"/>
              </a:solidFill>
              <a:latin typeface="Comic Sans MS" pitchFamily="66" charset="0"/>
            </a:endParaRPr>
          </a:p>
        </p:txBody>
      </p:sp>
      <p:sp>
        <p:nvSpPr>
          <p:cNvPr id="26" name="Lekerekített téglalap 25"/>
          <p:cNvSpPr/>
          <p:nvPr/>
        </p:nvSpPr>
        <p:spPr>
          <a:xfrm>
            <a:off x="1065445" y="2649960"/>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bottle</a:t>
            </a:r>
            <a:endParaRPr lang="en-GB" sz="2400" b="1" dirty="0">
              <a:solidFill>
                <a:schemeClr val="tx1"/>
              </a:solidFill>
              <a:latin typeface="Comic Sans MS" pitchFamily="66" charset="0"/>
            </a:endParaRPr>
          </a:p>
        </p:txBody>
      </p:sp>
      <p:sp>
        <p:nvSpPr>
          <p:cNvPr id="27" name="Lekerekített téglalap 26"/>
          <p:cNvSpPr/>
          <p:nvPr/>
        </p:nvSpPr>
        <p:spPr>
          <a:xfrm>
            <a:off x="1636591" y="3814272"/>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400" b="1" dirty="0">
                <a:solidFill>
                  <a:schemeClr val="tx1"/>
                </a:solidFill>
                <a:latin typeface="Comic Sans MS" pitchFamily="66" charset="0"/>
              </a:rPr>
              <a:t>a</a:t>
            </a:r>
            <a:r>
              <a:rPr lang="hu-HU" sz="2400" b="1" dirty="0" smtClean="0">
                <a:solidFill>
                  <a:schemeClr val="tx1"/>
                </a:solidFill>
                <a:latin typeface="Comic Sans MS" pitchFamily="66" charset="0"/>
              </a:rPr>
              <a:t> bar</a:t>
            </a:r>
            <a:endParaRPr lang="hu-HU" sz="2400" b="1" dirty="0">
              <a:solidFill>
                <a:schemeClr val="tx1"/>
              </a:solidFill>
              <a:latin typeface="Comic Sans MS" pitchFamily="66" charset="0"/>
            </a:endParaRPr>
          </a:p>
        </p:txBody>
      </p:sp>
      <p:sp>
        <p:nvSpPr>
          <p:cNvPr id="28" name="Lekerekített téglalap 27"/>
          <p:cNvSpPr/>
          <p:nvPr/>
        </p:nvSpPr>
        <p:spPr>
          <a:xfrm>
            <a:off x="5932045" y="4527924"/>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slice</a:t>
            </a:r>
            <a:endParaRPr lang="en-GB" sz="2400" b="1" dirty="0">
              <a:solidFill>
                <a:schemeClr val="tx1"/>
              </a:solidFill>
              <a:latin typeface="Comic Sans MS" pitchFamily="66" charset="0"/>
            </a:endParaRPr>
          </a:p>
        </p:txBody>
      </p:sp>
      <p:sp>
        <p:nvSpPr>
          <p:cNvPr id="29" name="Lekerekített téglalap 28"/>
          <p:cNvSpPr/>
          <p:nvPr/>
        </p:nvSpPr>
        <p:spPr>
          <a:xfrm>
            <a:off x="5932045" y="3429272"/>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tin</a:t>
            </a:r>
            <a:endParaRPr lang="en-GB" sz="2400" b="1" dirty="0">
              <a:solidFill>
                <a:schemeClr val="tx1"/>
              </a:solidFill>
              <a:latin typeface="Comic Sans MS" pitchFamily="66" charset="0"/>
            </a:endParaRPr>
          </a:p>
        </p:txBody>
      </p:sp>
      <p:sp>
        <p:nvSpPr>
          <p:cNvPr id="30" name="Lekerekített téglalap 29"/>
          <p:cNvSpPr/>
          <p:nvPr/>
        </p:nvSpPr>
        <p:spPr>
          <a:xfrm>
            <a:off x="5845834" y="2379868"/>
            <a:ext cx="1540501" cy="595473"/>
          </a:xfrm>
          <a:prstGeom prst="round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 cup</a:t>
            </a:r>
            <a:endParaRPr lang="en-GB" sz="2400" b="1" dirty="0">
              <a:solidFill>
                <a:schemeClr val="tx1"/>
              </a:solidFill>
              <a:latin typeface="Comic Sans MS" pitchFamily="66" charset="0"/>
            </a:endParaRPr>
          </a:p>
        </p:txBody>
      </p:sp>
      <p:sp>
        <p:nvSpPr>
          <p:cNvPr id="31" name="Jobbra nyíl 30"/>
          <p:cNvSpPr/>
          <p:nvPr/>
        </p:nvSpPr>
        <p:spPr>
          <a:xfrm>
            <a:off x="6833254" y="4591315"/>
            <a:ext cx="978408" cy="13045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2" name="Kép 31" descr="Royalty Free Clipart Image of a Wine Bottle"/>
          <p:cNvPicPr/>
          <p:nvPr/>
        </p:nvPicPr>
        <p:blipFill>
          <a:blip r:embed="rId10">
            <a:extLst>
              <a:ext uri="{28A0092B-C50C-407E-A947-70E740481C1C}">
                <a14:useLocalDpi xmlns:a14="http://schemas.microsoft.com/office/drawing/2010/main" val="0"/>
              </a:ext>
            </a:extLst>
          </a:blip>
          <a:srcRect/>
          <a:stretch>
            <a:fillRect/>
          </a:stretch>
        </p:blipFill>
        <p:spPr bwMode="auto">
          <a:xfrm>
            <a:off x="619944" y="2379868"/>
            <a:ext cx="352425" cy="1219200"/>
          </a:xfrm>
          <a:prstGeom prst="rect">
            <a:avLst/>
          </a:prstGeom>
          <a:noFill/>
          <a:ln>
            <a:noFill/>
          </a:ln>
        </p:spPr>
      </p:pic>
      <p:sp>
        <p:nvSpPr>
          <p:cNvPr id="33" name="Hétágú csillag 32"/>
          <p:cNvSpPr/>
          <p:nvPr/>
        </p:nvSpPr>
        <p:spPr>
          <a:xfrm>
            <a:off x="119603" y="2345159"/>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tx1"/>
                </a:solidFill>
                <a:latin typeface="Comic Sans MS" pitchFamily="66" charset="0"/>
              </a:rPr>
              <a:t>2</a:t>
            </a:r>
            <a:endParaRPr lang="hu-HU" b="1" dirty="0">
              <a:solidFill>
                <a:schemeClr val="tx1"/>
              </a:solidFill>
              <a:latin typeface="Comic Sans MS" pitchFamily="66" charset="0"/>
            </a:endParaRPr>
          </a:p>
        </p:txBody>
      </p:sp>
      <p:pic>
        <p:nvPicPr>
          <p:cNvPr id="34" name="Kép 33" descr="Download"/>
          <p:cNvPicPr/>
          <p:nvPr/>
        </p:nvPicPr>
        <p:blipFill>
          <a:blip r:embed="rId11">
            <a:extLst>
              <a:ext uri="{28A0092B-C50C-407E-A947-70E740481C1C}">
                <a14:useLocalDpi xmlns:a14="http://schemas.microsoft.com/office/drawing/2010/main" val="0"/>
              </a:ext>
            </a:extLst>
          </a:blip>
          <a:srcRect/>
          <a:stretch>
            <a:fillRect/>
          </a:stretch>
        </p:blipFill>
        <p:spPr bwMode="auto">
          <a:xfrm>
            <a:off x="7666198" y="3429272"/>
            <a:ext cx="795633" cy="651081"/>
          </a:xfrm>
          <a:prstGeom prst="rect">
            <a:avLst/>
          </a:prstGeom>
          <a:noFill/>
          <a:ln>
            <a:noFill/>
          </a:ln>
        </p:spPr>
      </p:pic>
      <p:sp>
        <p:nvSpPr>
          <p:cNvPr id="35" name="Hétágú csillag 34"/>
          <p:cNvSpPr/>
          <p:nvPr/>
        </p:nvSpPr>
        <p:spPr>
          <a:xfrm>
            <a:off x="8189865" y="3245433"/>
            <a:ext cx="576064" cy="700671"/>
          </a:xfrm>
          <a:prstGeom prst="star7">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latin typeface="Comic Sans MS" pitchFamily="66" charset="0"/>
              </a:rPr>
              <a:t>8</a:t>
            </a:r>
          </a:p>
        </p:txBody>
      </p:sp>
      <p:sp>
        <p:nvSpPr>
          <p:cNvPr id="36" name="Akciógomb: Tovább vagy Következő 35">
            <a:hlinkClick r:id="" action="ppaction://hlinkshowjump?jump=nextslide" highlightClick="1"/>
          </p:cNvPr>
          <p:cNvSpPr/>
          <p:nvPr/>
        </p:nvSpPr>
        <p:spPr>
          <a:xfrm>
            <a:off x="3076216" y="5711354"/>
            <a:ext cx="1042416" cy="1042416"/>
          </a:xfrm>
          <a:prstGeom prst="actionButtonForwardNex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71258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barn(inVertical)">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barn(inVertical)">
                                      <p:cBhvr>
                                        <p:cTn id="71" dur="500"/>
                                        <p:tgtEl>
                                          <p:spTgt spid="1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barn(inVertical)">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barn(inVertical)">
                                      <p:cBhvr>
                                        <p:cTn id="79" dur="500"/>
                                        <p:tgtEl>
                                          <p:spTgt spid="1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ppt_x"/>
                                          </p:val>
                                        </p:tav>
                                        <p:tav tm="100000">
                                          <p:val>
                                            <p:strVal val="#ppt_x"/>
                                          </p:val>
                                        </p:tav>
                                      </p:tavLst>
                                    </p:anim>
                                    <p:anim calcmode="lin" valueType="num">
                                      <p:cBhvr additive="base">
                                        <p:cTn id="9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fill="hold"/>
                                        <p:tgtEl>
                                          <p:spTgt spid="27"/>
                                        </p:tgtEl>
                                        <p:attrNameLst>
                                          <p:attrName>ppt_x</p:attrName>
                                        </p:attrNameLst>
                                      </p:cBhvr>
                                      <p:tavLst>
                                        <p:tav tm="0">
                                          <p:val>
                                            <p:strVal val="#ppt_x"/>
                                          </p:val>
                                        </p:tav>
                                        <p:tav tm="100000">
                                          <p:val>
                                            <p:strVal val="#ppt_x"/>
                                          </p:val>
                                        </p:tav>
                                      </p:tavLst>
                                    </p:anim>
                                    <p:anim calcmode="lin" valueType="num">
                                      <p:cBhvr additive="base">
                                        <p:cTn id="9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ppt_x"/>
                                          </p:val>
                                        </p:tav>
                                        <p:tav tm="100000">
                                          <p:val>
                                            <p:strVal val="#ppt_x"/>
                                          </p:val>
                                        </p:tav>
                                      </p:tavLst>
                                    </p:anim>
                                    <p:anim calcmode="lin" valueType="num">
                                      <p:cBhvr additive="base">
                                        <p:cTn id="10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ppt_x"/>
                                          </p:val>
                                        </p:tav>
                                        <p:tav tm="100000">
                                          <p:val>
                                            <p:strVal val="#ppt_x"/>
                                          </p:val>
                                        </p:tav>
                                      </p:tavLst>
                                    </p:anim>
                                    <p:anim calcmode="lin" valueType="num">
                                      <p:cBhvr additive="base">
                                        <p:cTn id="1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29"/>
                                        </p:tgtEl>
                                        <p:attrNameLst>
                                          <p:attrName>style.visibility</p:attrName>
                                        </p:attrNameLst>
                                      </p:cBhvr>
                                      <p:to>
                                        <p:strVal val="visible"/>
                                      </p:to>
                                    </p:set>
                                    <p:anim calcmode="lin" valueType="num">
                                      <p:cBhvr additive="base">
                                        <p:cTn id="126" dur="500" fill="hold"/>
                                        <p:tgtEl>
                                          <p:spTgt spid="29"/>
                                        </p:tgtEl>
                                        <p:attrNameLst>
                                          <p:attrName>ppt_x</p:attrName>
                                        </p:attrNameLst>
                                      </p:cBhvr>
                                      <p:tavLst>
                                        <p:tav tm="0">
                                          <p:val>
                                            <p:strVal val="#ppt_x"/>
                                          </p:val>
                                        </p:tav>
                                        <p:tav tm="100000">
                                          <p:val>
                                            <p:strVal val="#ppt_x"/>
                                          </p:val>
                                        </p:tav>
                                      </p:tavLst>
                                    </p:anim>
                                    <p:anim calcmode="lin" valueType="num">
                                      <p:cBhvr additive="base">
                                        <p:cTn id="12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 calcmode="lin" valueType="num">
                                      <p:cBhvr additive="base">
                                        <p:cTn id="132" dur="500" fill="hold"/>
                                        <p:tgtEl>
                                          <p:spTgt spid="30"/>
                                        </p:tgtEl>
                                        <p:attrNameLst>
                                          <p:attrName>ppt_x</p:attrName>
                                        </p:attrNameLst>
                                      </p:cBhvr>
                                      <p:tavLst>
                                        <p:tav tm="0">
                                          <p:val>
                                            <p:strVal val="#ppt_x"/>
                                          </p:val>
                                        </p:tav>
                                        <p:tav tm="100000">
                                          <p:val>
                                            <p:strVal val="#ppt_x"/>
                                          </p:val>
                                        </p:tav>
                                      </p:tavLst>
                                    </p:anim>
                                    <p:anim calcmode="lin" valueType="num">
                                      <p:cBhvr additive="base">
                                        <p:cTn id="13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3"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22741"/>
            <a:ext cx="678185" cy="788493"/>
          </a:xfrm>
          <a:prstGeom prst="rect">
            <a:avLst/>
          </a:prstGeom>
          <a:noFill/>
          <a:ln>
            <a:noFill/>
          </a:ln>
        </p:spPr>
      </p:pic>
      <p:pic>
        <p:nvPicPr>
          <p:cNvPr id="6" name="Kép 5"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251518" y="1799987"/>
            <a:ext cx="678185" cy="788493"/>
          </a:xfrm>
          <a:prstGeom prst="rect">
            <a:avLst/>
          </a:prstGeom>
          <a:noFill/>
          <a:ln>
            <a:noFill/>
          </a:ln>
        </p:spPr>
      </p:pic>
      <p:pic>
        <p:nvPicPr>
          <p:cNvPr id="7" name="Kép 6"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248"/>
            <a:ext cx="678185" cy="788493"/>
          </a:xfrm>
          <a:prstGeom prst="rect">
            <a:avLst/>
          </a:prstGeom>
          <a:noFill/>
          <a:ln>
            <a:noFill/>
          </a:ln>
        </p:spPr>
      </p:pic>
      <p:pic>
        <p:nvPicPr>
          <p:cNvPr id="8" name="Kép 7"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929705" y="234248"/>
            <a:ext cx="678185" cy="788493"/>
          </a:xfrm>
          <a:prstGeom prst="rect">
            <a:avLst/>
          </a:prstGeom>
          <a:noFill/>
          <a:ln>
            <a:noFill/>
          </a:ln>
        </p:spPr>
      </p:pic>
      <p:pic>
        <p:nvPicPr>
          <p:cNvPr id="9" name="Kép 8"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1607890" y="234248"/>
            <a:ext cx="678185" cy="788493"/>
          </a:xfrm>
          <a:prstGeom prst="rect">
            <a:avLst/>
          </a:prstGeom>
          <a:noFill/>
          <a:ln>
            <a:noFill/>
          </a:ln>
        </p:spPr>
      </p:pic>
      <p:pic>
        <p:nvPicPr>
          <p:cNvPr id="10" name="Kép 9"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2286075" y="234247"/>
            <a:ext cx="678185" cy="788493"/>
          </a:xfrm>
          <a:prstGeom prst="rect">
            <a:avLst/>
          </a:prstGeom>
          <a:noFill/>
          <a:ln>
            <a:noFill/>
          </a:ln>
        </p:spPr>
      </p:pic>
      <p:sp>
        <p:nvSpPr>
          <p:cNvPr id="11" name="Téglalap 10"/>
          <p:cNvSpPr/>
          <p:nvPr/>
        </p:nvSpPr>
        <p:spPr>
          <a:xfrm>
            <a:off x="1038293" y="1080676"/>
            <a:ext cx="1697246" cy="1438622"/>
          </a:xfrm>
          <a:prstGeom prst="rect">
            <a:avLst/>
          </a:prstGeom>
          <a:pattFill prst="pct80">
            <a:fgClr>
              <a:schemeClr val="bg1"/>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itchFamily="66" charset="0"/>
              </a:rPr>
              <a:t>before the party</a:t>
            </a:r>
            <a:r>
              <a:rPr lang="hu-HU" sz="2400" dirty="0" smtClean="0">
                <a:solidFill>
                  <a:schemeClr val="tx1"/>
                </a:solidFill>
                <a:latin typeface="Comic Sans MS" pitchFamily="66" charset="0"/>
              </a:rPr>
              <a:t>…</a:t>
            </a:r>
            <a:endParaRPr lang="en-GB" sz="2400" dirty="0">
              <a:solidFill>
                <a:schemeClr val="tx1"/>
              </a:solidFill>
              <a:latin typeface="Comic Sans MS" pitchFamily="66" charset="0"/>
            </a:endParaRPr>
          </a:p>
        </p:txBody>
      </p:sp>
      <p:sp>
        <p:nvSpPr>
          <p:cNvPr id="12" name="Téglalap 11"/>
          <p:cNvSpPr/>
          <p:nvPr/>
        </p:nvSpPr>
        <p:spPr>
          <a:xfrm>
            <a:off x="3635896" y="307504"/>
            <a:ext cx="5112568" cy="1216618"/>
          </a:xfrm>
          <a:prstGeom prst="rect">
            <a:avLst/>
          </a:prstGeom>
          <a:pattFill prst="pct5">
            <a:fgClr>
              <a:schemeClr val="accent2">
                <a:lumMod val="5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itchFamily="66" charset="0"/>
              </a:rPr>
              <a:t>The Greens are having a party on Saturday. Look at the pictures and help them to make the shopping list.</a:t>
            </a:r>
            <a:endParaRPr lang="en-GB" dirty="0">
              <a:solidFill>
                <a:schemeClr val="tx1"/>
              </a:solidFill>
              <a:latin typeface="Comic Sans MS" pitchFamily="66" charset="0"/>
            </a:endParaRPr>
          </a:p>
        </p:txBody>
      </p:sp>
      <p:sp>
        <p:nvSpPr>
          <p:cNvPr id="13" name="Lekerekített téglalap 12"/>
          <p:cNvSpPr/>
          <p:nvPr/>
        </p:nvSpPr>
        <p:spPr>
          <a:xfrm>
            <a:off x="4900883" y="1923300"/>
            <a:ext cx="3888432" cy="4557408"/>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r>
              <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                         </a:t>
            </a:r>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Shopping </a:t>
            </a:r>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list</a:t>
            </a:r>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r>
              <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a:t>
            </a:r>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two packets of flour</a:t>
            </a:r>
          </a:p>
          <a:p>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•three packets of crisps</a:t>
            </a:r>
          </a:p>
          <a:p>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•two bars of chocolate</a:t>
            </a:r>
          </a:p>
          <a:p>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•two bottles of wine</a:t>
            </a:r>
          </a:p>
          <a:p>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•two loaves of bread</a:t>
            </a:r>
          </a:p>
          <a:p>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•six bottles of water</a:t>
            </a:r>
          </a:p>
          <a:p>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•five cans of cola</a:t>
            </a:r>
          </a:p>
          <a:p>
            <a:r>
              <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rPr>
              <a:t>•four carton of fruit juice</a:t>
            </a:r>
          </a:p>
          <a:p>
            <a:r>
              <a:rPr lang="en-GB" b="1" dirty="0" smtClean="0">
                <a:ln w="18000">
                  <a:solidFill>
                    <a:schemeClr val="accent2">
                      <a:satMod val="140000"/>
                    </a:schemeClr>
                  </a:solidFill>
                  <a:prstDash val="solid"/>
                  <a:miter lim="800000"/>
                </a:ln>
                <a:solidFill>
                  <a:schemeClr val="tx1"/>
                </a:solidFill>
                <a:latin typeface="Comic Sans MS" pitchFamily="66" charset="0"/>
              </a:rPr>
              <a:t>•a tin of tuna</a:t>
            </a:r>
            <a:endParaRPr lang="en-GB" b="1" dirty="0" smtClean="0">
              <a:ln w="18000">
                <a:solidFill>
                  <a:schemeClr val="accent2">
                    <a:satMod val="140000"/>
                  </a:schemeClr>
                </a:solidFill>
                <a:prstDash val="solid"/>
                <a:miter lim="800000"/>
              </a:ln>
              <a:solidFill>
                <a:schemeClr val="tx1"/>
              </a:solidFill>
              <a:latin typeface="Comic Sans MS" pitchFamily="66" charset="0"/>
            </a:endParaRPr>
          </a:p>
          <a:p>
            <a:r>
              <a:rPr lang="en-GB" b="1" dirty="0" smtClean="0">
                <a:ln w="18000">
                  <a:solidFill>
                    <a:schemeClr val="accent2">
                      <a:satMod val="140000"/>
                    </a:schemeClr>
                  </a:solidFill>
                  <a:prstDash val="solid"/>
                  <a:miter lim="800000"/>
                </a:ln>
                <a:solidFill>
                  <a:schemeClr val="tx1"/>
                </a:solidFill>
                <a:latin typeface="Comic Sans MS" pitchFamily="66" charset="0"/>
              </a:rPr>
              <a:t>•a carton </a:t>
            </a:r>
            <a:r>
              <a:rPr lang="en-GB" b="1" dirty="0" smtClean="0">
                <a:ln w="18000">
                  <a:solidFill>
                    <a:schemeClr val="accent2">
                      <a:satMod val="140000"/>
                    </a:schemeClr>
                  </a:solidFill>
                  <a:prstDash val="solid"/>
                  <a:miter lim="800000"/>
                </a:ln>
                <a:solidFill>
                  <a:schemeClr val="tx1"/>
                </a:solidFill>
                <a:latin typeface="Comic Sans MS" pitchFamily="66" charset="0"/>
              </a:rPr>
              <a:t>of milk</a:t>
            </a:r>
            <a:endParaRPr lang="en-GB" b="1" dirty="0" smtClean="0">
              <a:ln w="18000">
                <a:solidFill>
                  <a:schemeClr val="accent2">
                    <a:satMod val="140000"/>
                  </a:schemeClr>
                </a:solidFill>
                <a:prstDash val="solid"/>
                <a:miter lim="800000"/>
              </a:ln>
              <a:solidFill>
                <a:schemeClr val="tx1"/>
              </a:solidFill>
              <a:latin typeface="Comic Sans MS" pitchFamily="66" charset="0"/>
            </a:endParaRPr>
          </a:p>
          <a:p>
            <a:endParaRPr lang="hu-HU" b="1" dirty="0">
              <a:ln w="18000">
                <a:solidFill>
                  <a:schemeClr val="accent2">
                    <a:satMod val="140000"/>
                  </a:schemeClr>
                </a:solidFill>
                <a:prstDash val="solid"/>
                <a:miter lim="800000"/>
              </a:ln>
              <a:solidFill>
                <a:schemeClr val="tx1"/>
              </a:solidFill>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en-GB"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a:p>
            <a:endParaRPr lang="hu-HU"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pic>
        <p:nvPicPr>
          <p:cNvPr id="16" name="Kép 15" descr="Download"/>
          <p:cNvPicPr/>
          <p:nvPr/>
        </p:nvPicPr>
        <p:blipFill>
          <a:blip r:embed="rId3">
            <a:extLst>
              <a:ext uri="{28A0092B-C50C-407E-A947-70E740481C1C}">
                <a14:useLocalDpi xmlns:a14="http://schemas.microsoft.com/office/drawing/2010/main" val="0"/>
              </a:ext>
            </a:extLst>
          </a:blip>
          <a:srcRect/>
          <a:stretch>
            <a:fillRect/>
          </a:stretch>
        </p:blipFill>
        <p:spPr bwMode="auto">
          <a:xfrm>
            <a:off x="228326" y="2764104"/>
            <a:ext cx="1219200" cy="971550"/>
          </a:xfrm>
          <a:prstGeom prst="rect">
            <a:avLst/>
          </a:prstGeom>
          <a:noFill/>
          <a:ln>
            <a:noFill/>
          </a:ln>
        </p:spPr>
      </p:pic>
      <p:pic>
        <p:nvPicPr>
          <p:cNvPr id="17" name="Kép 16" descr="Download"/>
          <p:cNvPicPr/>
          <p:nvPr/>
        </p:nvPicPr>
        <p:blipFill>
          <a:blip r:embed="rId3">
            <a:extLst>
              <a:ext uri="{28A0092B-C50C-407E-A947-70E740481C1C}">
                <a14:useLocalDpi xmlns:a14="http://schemas.microsoft.com/office/drawing/2010/main" val="0"/>
              </a:ext>
            </a:extLst>
          </a:blip>
          <a:srcRect/>
          <a:stretch>
            <a:fillRect/>
          </a:stretch>
        </p:blipFill>
        <p:spPr bwMode="auto">
          <a:xfrm>
            <a:off x="1114892" y="2802698"/>
            <a:ext cx="1219200" cy="971550"/>
          </a:xfrm>
          <a:prstGeom prst="rect">
            <a:avLst/>
          </a:prstGeom>
          <a:noFill/>
          <a:ln>
            <a:noFill/>
          </a:ln>
        </p:spPr>
      </p:pic>
      <p:pic>
        <p:nvPicPr>
          <p:cNvPr id="18" name="Kép 17" descr="Download"/>
          <p:cNvPicPr/>
          <p:nvPr/>
        </p:nvPicPr>
        <p:blipFill>
          <a:blip r:embed="rId3">
            <a:extLst>
              <a:ext uri="{28A0092B-C50C-407E-A947-70E740481C1C}">
                <a14:useLocalDpi xmlns:a14="http://schemas.microsoft.com/office/drawing/2010/main" val="0"/>
              </a:ext>
            </a:extLst>
          </a:blip>
          <a:srcRect/>
          <a:stretch>
            <a:fillRect/>
          </a:stretch>
        </p:blipFill>
        <p:spPr bwMode="auto">
          <a:xfrm>
            <a:off x="2015567" y="2802698"/>
            <a:ext cx="1219200" cy="971550"/>
          </a:xfrm>
          <a:prstGeom prst="rect">
            <a:avLst/>
          </a:prstGeom>
          <a:noFill/>
          <a:ln>
            <a:noFill/>
          </a:ln>
        </p:spPr>
      </p:pic>
      <p:pic>
        <p:nvPicPr>
          <p:cNvPr id="19" name="Kép 18" descr="Isolated blue bottles of clean water for design"/>
          <p:cNvPicPr/>
          <p:nvPr/>
        </p:nvPicPr>
        <p:blipFill>
          <a:blip r:embed="rId4">
            <a:extLst>
              <a:ext uri="{28A0092B-C50C-407E-A947-70E740481C1C}">
                <a14:useLocalDpi xmlns:a14="http://schemas.microsoft.com/office/drawing/2010/main" val="0"/>
              </a:ext>
            </a:extLst>
          </a:blip>
          <a:srcRect/>
          <a:stretch>
            <a:fillRect/>
          </a:stretch>
        </p:blipFill>
        <p:spPr bwMode="auto">
          <a:xfrm>
            <a:off x="2334092" y="3781710"/>
            <a:ext cx="1009650" cy="1219200"/>
          </a:xfrm>
          <a:prstGeom prst="rect">
            <a:avLst/>
          </a:prstGeom>
          <a:noFill/>
          <a:ln>
            <a:noFill/>
          </a:ln>
        </p:spPr>
      </p:pic>
      <p:pic>
        <p:nvPicPr>
          <p:cNvPr id="20" name="Kép 19" descr="Isolated blue bottles of clean water for design"/>
          <p:cNvPicPr/>
          <p:nvPr/>
        </p:nvPicPr>
        <p:blipFill>
          <a:blip r:embed="rId4">
            <a:extLst>
              <a:ext uri="{28A0092B-C50C-407E-A947-70E740481C1C}">
                <a14:useLocalDpi xmlns:a14="http://schemas.microsoft.com/office/drawing/2010/main" val="0"/>
              </a:ext>
            </a:extLst>
          </a:blip>
          <a:srcRect/>
          <a:stretch>
            <a:fillRect/>
          </a:stretch>
        </p:blipFill>
        <p:spPr bwMode="auto">
          <a:xfrm>
            <a:off x="3234767" y="3735654"/>
            <a:ext cx="1009650" cy="1219200"/>
          </a:xfrm>
          <a:prstGeom prst="rect">
            <a:avLst/>
          </a:prstGeom>
          <a:noFill/>
          <a:ln>
            <a:noFill/>
          </a:ln>
        </p:spPr>
      </p:pic>
      <p:pic>
        <p:nvPicPr>
          <p:cNvPr id="22" name="Kép 21" descr="Download"/>
          <p:cNvPicPr/>
          <p:nvPr/>
        </p:nvPicPr>
        <p:blipFill>
          <a:blip r:embed="rId5">
            <a:extLst>
              <a:ext uri="{28A0092B-C50C-407E-A947-70E740481C1C}">
                <a14:useLocalDpi xmlns:a14="http://schemas.microsoft.com/office/drawing/2010/main" val="0"/>
              </a:ext>
            </a:extLst>
          </a:blip>
          <a:srcRect/>
          <a:stretch>
            <a:fillRect/>
          </a:stretch>
        </p:blipFill>
        <p:spPr bwMode="auto">
          <a:xfrm>
            <a:off x="3739592" y="1733116"/>
            <a:ext cx="592466" cy="995176"/>
          </a:xfrm>
          <a:prstGeom prst="rect">
            <a:avLst/>
          </a:prstGeom>
          <a:noFill/>
          <a:ln>
            <a:noFill/>
          </a:ln>
        </p:spPr>
      </p:pic>
      <p:pic>
        <p:nvPicPr>
          <p:cNvPr id="23" name="Kép 22" descr="Download"/>
          <p:cNvPicPr/>
          <p:nvPr/>
        </p:nvPicPr>
        <p:blipFill>
          <a:blip r:embed="rId5">
            <a:extLst>
              <a:ext uri="{28A0092B-C50C-407E-A947-70E740481C1C}">
                <a14:useLocalDpi xmlns:a14="http://schemas.microsoft.com/office/drawing/2010/main" val="0"/>
              </a:ext>
            </a:extLst>
          </a:blip>
          <a:srcRect/>
          <a:stretch>
            <a:fillRect/>
          </a:stretch>
        </p:blipFill>
        <p:spPr bwMode="auto">
          <a:xfrm>
            <a:off x="2914994" y="1524122"/>
            <a:ext cx="576886" cy="896766"/>
          </a:xfrm>
          <a:prstGeom prst="rect">
            <a:avLst/>
          </a:prstGeom>
          <a:noFill/>
          <a:ln>
            <a:noFill/>
          </a:ln>
        </p:spPr>
      </p:pic>
      <p:pic>
        <p:nvPicPr>
          <p:cNvPr id="24" name="Kép 23" descr="Royalty Free Clipart Image of a Loaf of Bread"/>
          <p:cNvPicPr/>
          <p:nvPr/>
        </p:nvPicPr>
        <p:blipFill>
          <a:blip r:embed="rId6">
            <a:extLst>
              <a:ext uri="{28A0092B-C50C-407E-A947-70E740481C1C}">
                <a14:useLocalDpi xmlns:a14="http://schemas.microsoft.com/office/drawing/2010/main" val="0"/>
              </a:ext>
            </a:extLst>
          </a:blip>
          <a:srcRect/>
          <a:stretch>
            <a:fillRect/>
          </a:stretch>
        </p:blipFill>
        <p:spPr bwMode="auto">
          <a:xfrm>
            <a:off x="261507" y="3788637"/>
            <a:ext cx="853386" cy="556617"/>
          </a:xfrm>
          <a:prstGeom prst="rect">
            <a:avLst/>
          </a:prstGeom>
          <a:noFill/>
          <a:ln>
            <a:noFill/>
          </a:ln>
        </p:spPr>
      </p:pic>
      <p:pic>
        <p:nvPicPr>
          <p:cNvPr id="25" name="Kép 24" descr="Royalty Free Clipart Image of a Loaf of Bread"/>
          <p:cNvPicPr/>
          <p:nvPr/>
        </p:nvPicPr>
        <p:blipFill>
          <a:blip r:embed="rId6">
            <a:extLst>
              <a:ext uri="{28A0092B-C50C-407E-A947-70E740481C1C}">
                <a14:useLocalDpi xmlns:a14="http://schemas.microsoft.com/office/drawing/2010/main" val="0"/>
              </a:ext>
            </a:extLst>
          </a:blip>
          <a:srcRect/>
          <a:stretch>
            <a:fillRect/>
          </a:stretch>
        </p:blipFill>
        <p:spPr bwMode="auto">
          <a:xfrm>
            <a:off x="1237436" y="3891074"/>
            <a:ext cx="974111" cy="454180"/>
          </a:xfrm>
          <a:prstGeom prst="rect">
            <a:avLst/>
          </a:prstGeom>
          <a:noFill/>
          <a:ln>
            <a:noFill/>
          </a:ln>
        </p:spPr>
      </p:pic>
      <p:pic>
        <p:nvPicPr>
          <p:cNvPr id="26" name="Kép 25" descr="Royalty Free Clipart Image of a Wine Bottle"/>
          <p:cNvPicPr/>
          <p:nvPr/>
        </p:nvPicPr>
        <p:blipFill>
          <a:blip r:embed="rId7">
            <a:extLst>
              <a:ext uri="{28A0092B-C50C-407E-A947-70E740481C1C}">
                <a14:useLocalDpi xmlns:a14="http://schemas.microsoft.com/office/drawing/2010/main" val="0"/>
              </a:ext>
            </a:extLst>
          </a:blip>
          <a:srcRect/>
          <a:stretch>
            <a:fillRect/>
          </a:stretch>
        </p:blipFill>
        <p:spPr bwMode="auto">
          <a:xfrm>
            <a:off x="4395787" y="2781335"/>
            <a:ext cx="352425" cy="1219200"/>
          </a:xfrm>
          <a:prstGeom prst="rect">
            <a:avLst/>
          </a:prstGeom>
          <a:noFill/>
          <a:ln>
            <a:noFill/>
          </a:ln>
        </p:spPr>
      </p:pic>
      <p:pic>
        <p:nvPicPr>
          <p:cNvPr id="27" name="Kép 26" descr="Royalty Free Clipart Image of a Wine Bottle"/>
          <p:cNvPicPr/>
          <p:nvPr/>
        </p:nvPicPr>
        <p:blipFill>
          <a:blip r:embed="rId7">
            <a:extLst>
              <a:ext uri="{28A0092B-C50C-407E-A947-70E740481C1C}">
                <a14:useLocalDpi xmlns:a14="http://schemas.microsoft.com/office/drawing/2010/main" val="0"/>
              </a:ext>
            </a:extLst>
          </a:blip>
          <a:srcRect/>
          <a:stretch>
            <a:fillRect/>
          </a:stretch>
        </p:blipFill>
        <p:spPr bwMode="auto">
          <a:xfrm>
            <a:off x="4126488" y="2781335"/>
            <a:ext cx="352425" cy="1219200"/>
          </a:xfrm>
          <a:prstGeom prst="rect">
            <a:avLst/>
          </a:prstGeom>
          <a:noFill/>
          <a:ln>
            <a:noFill/>
          </a:ln>
        </p:spPr>
      </p:pic>
      <p:pic>
        <p:nvPicPr>
          <p:cNvPr id="28" name="Kép 27" descr="Royalty Free Clipart Image of a Cola Can"/>
          <p:cNvPicPr/>
          <p:nvPr/>
        </p:nvPicPr>
        <p:blipFill>
          <a:blip r:embed="rId8">
            <a:extLst>
              <a:ext uri="{28A0092B-C50C-407E-A947-70E740481C1C}">
                <a14:useLocalDpi xmlns:a14="http://schemas.microsoft.com/office/drawing/2010/main" val="0"/>
              </a:ext>
            </a:extLst>
          </a:blip>
          <a:srcRect/>
          <a:stretch>
            <a:fillRect/>
          </a:stretch>
        </p:blipFill>
        <p:spPr bwMode="auto">
          <a:xfrm>
            <a:off x="251520" y="4391310"/>
            <a:ext cx="500062" cy="916254"/>
          </a:xfrm>
          <a:prstGeom prst="rect">
            <a:avLst/>
          </a:prstGeom>
          <a:noFill/>
          <a:ln>
            <a:noFill/>
          </a:ln>
        </p:spPr>
      </p:pic>
      <p:pic>
        <p:nvPicPr>
          <p:cNvPr id="29" name="Kép 28" descr="Royalty Free Clipart Image of a Cola Can"/>
          <p:cNvPicPr/>
          <p:nvPr/>
        </p:nvPicPr>
        <p:blipFill>
          <a:blip r:embed="rId8">
            <a:extLst>
              <a:ext uri="{28A0092B-C50C-407E-A947-70E740481C1C}">
                <a14:useLocalDpi xmlns:a14="http://schemas.microsoft.com/office/drawing/2010/main" val="0"/>
              </a:ext>
            </a:extLst>
          </a:blip>
          <a:srcRect/>
          <a:stretch>
            <a:fillRect/>
          </a:stretch>
        </p:blipFill>
        <p:spPr bwMode="auto">
          <a:xfrm>
            <a:off x="587895" y="4391310"/>
            <a:ext cx="500062" cy="916254"/>
          </a:xfrm>
          <a:prstGeom prst="rect">
            <a:avLst/>
          </a:prstGeom>
          <a:noFill/>
          <a:ln>
            <a:noFill/>
          </a:ln>
        </p:spPr>
      </p:pic>
      <p:pic>
        <p:nvPicPr>
          <p:cNvPr id="30" name="Kép 29" descr="Royalty Free Clipart Image of a Cola Can"/>
          <p:cNvPicPr/>
          <p:nvPr/>
        </p:nvPicPr>
        <p:blipFill>
          <a:blip r:embed="rId8">
            <a:extLst>
              <a:ext uri="{28A0092B-C50C-407E-A947-70E740481C1C}">
                <a14:useLocalDpi xmlns:a14="http://schemas.microsoft.com/office/drawing/2010/main" val="0"/>
              </a:ext>
            </a:extLst>
          </a:blip>
          <a:srcRect/>
          <a:stretch>
            <a:fillRect/>
          </a:stretch>
        </p:blipFill>
        <p:spPr bwMode="auto">
          <a:xfrm>
            <a:off x="929705" y="4391310"/>
            <a:ext cx="500062" cy="916254"/>
          </a:xfrm>
          <a:prstGeom prst="rect">
            <a:avLst/>
          </a:prstGeom>
          <a:noFill/>
          <a:ln>
            <a:noFill/>
          </a:ln>
        </p:spPr>
      </p:pic>
      <p:pic>
        <p:nvPicPr>
          <p:cNvPr id="31" name="Kép 30" descr="Royalty Free Clipart Image of a Cola Can"/>
          <p:cNvPicPr/>
          <p:nvPr/>
        </p:nvPicPr>
        <p:blipFill>
          <a:blip r:embed="rId8">
            <a:extLst>
              <a:ext uri="{28A0092B-C50C-407E-A947-70E740481C1C}">
                <a14:useLocalDpi xmlns:a14="http://schemas.microsoft.com/office/drawing/2010/main" val="0"/>
              </a:ext>
            </a:extLst>
          </a:blip>
          <a:srcRect/>
          <a:stretch>
            <a:fillRect/>
          </a:stretch>
        </p:blipFill>
        <p:spPr bwMode="auto">
          <a:xfrm>
            <a:off x="1196339" y="4391310"/>
            <a:ext cx="500062" cy="916254"/>
          </a:xfrm>
          <a:prstGeom prst="rect">
            <a:avLst/>
          </a:prstGeom>
          <a:noFill/>
          <a:ln>
            <a:noFill/>
          </a:ln>
        </p:spPr>
      </p:pic>
      <p:pic>
        <p:nvPicPr>
          <p:cNvPr id="32" name="Kép 31" descr="Royalty Free Clipart Image of a Cola Can"/>
          <p:cNvPicPr/>
          <p:nvPr/>
        </p:nvPicPr>
        <p:blipFill>
          <a:blip r:embed="rId8">
            <a:extLst>
              <a:ext uri="{28A0092B-C50C-407E-A947-70E740481C1C}">
                <a14:useLocalDpi xmlns:a14="http://schemas.microsoft.com/office/drawing/2010/main" val="0"/>
              </a:ext>
            </a:extLst>
          </a:blip>
          <a:srcRect/>
          <a:stretch>
            <a:fillRect/>
          </a:stretch>
        </p:blipFill>
        <p:spPr bwMode="auto">
          <a:xfrm>
            <a:off x="1474461" y="4405511"/>
            <a:ext cx="500062" cy="916254"/>
          </a:xfrm>
          <a:prstGeom prst="rect">
            <a:avLst/>
          </a:prstGeom>
          <a:noFill/>
          <a:ln>
            <a:noFill/>
          </a:ln>
        </p:spPr>
      </p:pic>
      <p:pic>
        <p:nvPicPr>
          <p:cNvPr id="35" name="Kép 34" descr="Download"/>
          <p:cNvPicPr/>
          <p:nvPr/>
        </p:nvPicPr>
        <p:blipFill>
          <a:blip r:embed="rId9">
            <a:extLst>
              <a:ext uri="{28A0092B-C50C-407E-A947-70E740481C1C}">
                <a14:useLocalDpi xmlns:a14="http://schemas.microsoft.com/office/drawing/2010/main" val="0"/>
              </a:ext>
            </a:extLst>
          </a:blip>
          <a:srcRect/>
          <a:stretch>
            <a:fillRect/>
          </a:stretch>
        </p:blipFill>
        <p:spPr bwMode="auto">
          <a:xfrm>
            <a:off x="2172140" y="5009058"/>
            <a:ext cx="715427" cy="1003176"/>
          </a:xfrm>
          <a:prstGeom prst="rect">
            <a:avLst/>
          </a:prstGeom>
          <a:noFill/>
          <a:ln>
            <a:noFill/>
          </a:ln>
        </p:spPr>
      </p:pic>
      <p:pic>
        <p:nvPicPr>
          <p:cNvPr id="37" name="Kép 36" descr="Download"/>
          <p:cNvPicPr/>
          <p:nvPr/>
        </p:nvPicPr>
        <p:blipFill>
          <a:blip r:embed="rId9">
            <a:extLst>
              <a:ext uri="{28A0092B-C50C-407E-A947-70E740481C1C}">
                <a14:useLocalDpi xmlns:a14="http://schemas.microsoft.com/office/drawing/2010/main" val="0"/>
              </a:ext>
            </a:extLst>
          </a:blip>
          <a:srcRect/>
          <a:stretch>
            <a:fillRect/>
          </a:stretch>
        </p:blipFill>
        <p:spPr bwMode="auto">
          <a:xfrm>
            <a:off x="2324540" y="5161458"/>
            <a:ext cx="715427" cy="1003176"/>
          </a:xfrm>
          <a:prstGeom prst="rect">
            <a:avLst/>
          </a:prstGeom>
          <a:noFill/>
          <a:ln>
            <a:noFill/>
          </a:ln>
        </p:spPr>
      </p:pic>
      <p:pic>
        <p:nvPicPr>
          <p:cNvPr id="38" name="Kép 37" descr="Download"/>
          <p:cNvPicPr/>
          <p:nvPr/>
        </p:nvPicPr>
        <p:blipFill>
          <a:blip r:embed="rId9">
            <a:extLst>
              <a:ext uri="{28A0092B-C50C-407E-A947-70E740481C1C}">
                <a14:useLocalDpi xmlns:a14="http://schemas.microsoft.com/office/drawing/2010/main" val="0"/>
              </a:ext>
            </a:extLst>
          </a:blip>
          <a:srcRect/>
          <a:stretch>
            <a:fillRect/>
          </a:stretch>
        </p:blipFill>
        <p:spPr bwMode="auto">
          <a:xfrm>
            <a:off x="2476940" y="5313858"/>
            <a:ext cx="715427" cy="1003176"/>
          </a:xfrm>
          <a:prstGeom prst="rect">
            <a:avLst/>
          </a:prstGeom>
          <a:noFill/>
          <a:ln>
            <a:noFill/>
          </a:ln>
        </p:spPr>
      </p:pic>
      <p:pic>
        <p:nvPicPr>
          <p:cNvPr id="39" name="Kép 38" descr="Download"/>
          <p:cNvPicPr/>
          <p:nvPr/>
        </p:nvPicPr>
        <p:blipFill>
          <a:blip r:embed="rId9">
            <a:extLst>
              <a:ext uri="{28A0092B-C50C-407E-A947-70E740481C1C}">
                <a14:useLocalDpi xmlns:a14="http://schemas.microsoft.com/office/drawing/2010/main" val="0"/>
              </a:ext>
            </a:extLst>
          </a:blip>
          <a:srcRect/>
          <a:stretch>
            <a:fillRect/>
          </a:stretch>
        </p:blipFill>
        <p:spPr bwMode="auto">
          <a:xfrm>
            <a:off x="2629340" y="5466258"/>
            <a:ext cx="715427" cy="1003176"/>
          </a:xfrm>
          <a:prstGeom prst="rect">
            <a:avLst/>
          </a:prstGeom>
          <a:noFill/>
          <a:ln>
            <a:noFill/>
          </a:ln>
        </p:spPr>
      </p:pic>
      <p:pic>
        <p:nvPicPr>
          <p:cNvPr id="40" name="Kép 39" descr="Download"/>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35539" y="5821734"/>
            <a:ext cx="260118" cy="342900"/>
          </a:xfrm>
          <a:prstGeom prst="rect">
            <a:avLst/>
          </a:prstGeom>
          <a:noFill/>
          <a:ln>
            <a:noFill/>
          </a:ln>
        </p:spPr>
      </p:pic>
      <p:pic>
        <p:nvPicPr>
          <p:cNvPr id="41" name="Kép 40" descr="Download"/>
          <p:cNvPicPr/>
          <p:nvPr/>
        </p:nvPicPr>
        <p:blipFill>
          <a:blip r:embed="rId11">
            <a:extLst>
              <a:ext uri="{28A0092B-C50C-407E-A947-70E740481C1C}">
                <a14:useLocalDpi xmlns:a14="http://schemas.microsoft.com/office/drawing/2010/main" val="0"/>
              </a:ext>
            </a:extLst>
          </a:blip>
          <a:srcRect/>
          <a:stretch>
            <a:fillRect/>
          </a:stretch>
        </p:blipFill>
        <p:spPr bwMode="auto">
          <a:xfrm>
            <a:off x="2834653" y="2446827"/>
            <a:ext cx="785812" cy="634553"/>
          </a:xfrm>
          <a:prstGeom prst="rect">
            <a:avLst/>
          </a:prstGeom>
          <a:noFill/>
          <a:ln>
            <a:noFill/>
          </a:ln>
        </p:spPr>
      </p:pic>
      <p:pic>
        <p:nvPicPr>
          <p:cNvPr id="42" name="Kép 41" descr="Download"/>
          <p:cNvPicPr/>
          <p:nvPr/>
        </p:nvPicPr>
        <p:blipFill>
          <a:blip r:embed="rId11">
            <a:extLst>
              <a:ext uri="{28A0092B-C50C-407E-A947-70E740481C1C}">
                <a14:useLocalDpi xmlns:a14="http://schemas.microsoft.com/office/drawing/2010/main" val="0"/>
              </a:ext>
            </a:extLst>
          </a:blip>
          <a:srcRect/>
          <a:stretch>
            <a:fillRect/>
          </a:stretch>
        </p:blipFill>
        <p:spPr bwMode="auto">
          <a:xfrm>
            <a:off x="3098974" y="3092507"/>
            <a:ext cx="785812" cy="634553"/>
          </a:xfrm>
          <a:prstGeom prst="rect">
            <a:avLst/>
          </a:prstGeom>
          <a:noFill/>
          <a:ln>
            <a:noFill/>
          </a:ln>
        </p:spPr>
      </p:pic>
      <p:pic>
        <p:nvPicPr>
          <p:cNvPr id="34" name="Kép 33" descr="Download"/>
          <p:cNvPicPr/>
          <p:nvPr/>
        </p:nvPicPr>
        <p:blipFill>
          <a:blip r:embed="rId12">
            <a:extLst>
              <a:ext uri="{28A0092B-C50C-407E-A947-70E740481C1C}">
                <a14:useLocalDpi xmlns:a14="http://schemas.microsoft.com/office/drawing/2010/main" val="0"/>
              </a:ext>
            </a:extLst>
          </a:blip>
          <a:srcRect/>
          <a:stretch>
            <a:fillRect/>
          </a:stretch>
        </p:blipFill>
        <p:spPr bwMode="auto">
          <a:xfrm>
            <a:off x="659197" y="5567384"/>
            <a:ext cx="1219200" cy="971550"/>
          </a:xfrm>
          <a:prstGeom prst="rect">
            <a:avLst/>
          </a:prstGeom>
          <a:noFill/>
          <a:ln>
            <a:noFill/>
          </a:ln>
        </p:spPr>
      </p:pic>
      <p:pic>
        <p:nvPicPr>
          <p:cNvPr id="36" name="Kép 35" descr="Royalty Free Clipart Image of a Milk Carton"/>
          <p:cNvPicPr/>
          <p:nvPr/>
        </p:nvPicPr>
        <p:blipFill>
          <a:blip r:embed="rId13">
            <a:extLst>
              <a:ext uri="{28A0092B-C50C-407E-A947-70E740481C1C}">
                <a14:useLocalDpi xmlns:a14="http://schemas.microsoft.com/office/drawing/2010/main" val="0"/>
              </a:ext>
            </a:extLst>
          </a:blip>
          <a:srcRect/>
          <a:stretch>
            <a:fillRect/>
          </a:stretch>
        </p:blipFill>
        <p:spPr bwMode="auto">
          <a:xfrm>
            <a:off x="3793113" y="5081836"/>
            <a:ext cx="685800" cy="1219200"/>
          </a:xfrm>
          <a:prstGeom prst="rect">
            <a:avLst/>
          </a:prstGeom>
          <a:noFill/>
          <a:ln>
            <a:noFill/>
          </a:ln>
        </p:spPr>
      </p:pic>
      <p:pic>
        <p:nvPicPr>
          <p:cNvPr id="43" name="Kép 42" descr="Download"/>
          <p:cNvPicPr/>
          <p:nvPr/>
        </p:nvPicPr>
        <p:blipFill>
          <a:blip r:embed="rId14">
            <a:extLst>
              <a:ext uri="{28A0092B-C50C-407E-A947-70E740481C1C}">
                <a14:useLocalDpi xmlns:a14="http://schemas.microsoft.com/office/drawing/2010/main" val="0"/>
              </a:ext>
            </a:extLst>
          </a:blip>
          <a:srcRect/>
          <a:stretch>
            <a:fillRect/>
          </a:stretch>
        </p:blipFill>
        <p:spPr bwMode="auto">
          <a:xfrm>
            <a:off x="6845099" y="1687191"/>
            <a:ext cx="1219200" cy="1019175"/>
          </a:xfrm>
          <a:prstGeom prst="rect">
            <a:avLst/>
          </a:prstGeom>
          <a:noFill/>
          <a:ln>
            <a:solidFill>
              <a:schemeClr val="accent2">
                <a:lumMod val="50000"/>
              </a:schemeClr>
            </a:solidFill>
          </a:ln>
        </p:spPr>
      </p:pic>
      <p:sp>
        <p:nvSpPr>
          <p:cNvPr id="44" name="Akciógomb: Tovább vagy Következő 43">
            <a:hlinkClick r:id="" action="ppaction://hlinkshowjump?jump=nextslide" highlightClick="1"/>
          </p:cNvPr>
          <p:cNvSpPr/>
          <p:nvPr/>
        </p:nvSpPr>
        <p:spPr>
          <a:xfrm>
            <a:off x="7956376" y="5622163"/>
            <a:ext cx="1042416" cy="1042416"/>
          </a:xfrm>
          <a:prstGeom prst="actionButtonForwardNext">
            <a:avLst/>
          </a:prstGeom>
          <a:pattFill prst="pct5">
            <a:fgClr>
              <a:schemeClr val="accent2">
                <a:lumMod val="50000"/>
              </a:schemeClr>
            </a:fgClr>
            <a:bgClr>
              <a:schemeClr val="bg1"/>
            </a:bgClr>
          </a:patt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53010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35" end="35"/>
                                            </p:txEl>
                                          </p:spTgt>
                                        </p:tgtEl>
                                        <p:attrNameLst>
                                          <p:attrName>style.visibility</p:attrName>
                                        </p:attrNameLst>
                                      </p:cBhvr>
                                      <p:to>
                                        <p:strVal val="visible"/>
                                      </p:to>
                                    </p:set>
                                    <p:animEffect transition="in" filter="barn(inVertical)">
                                      <p:cBhvr>
                                        <p:cTn id="7" dur="500"/>
                                        <p:tgtEl>
                                          <p:spTgt spid="13">
                                            <p:txEl>
                                              <p:pRg st="35" end="35"/>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36" end="36"/>
                                            </p:txEl>
                                          </p:spTgt>
                                        </p:tgtEl>
                                        <p:attrNameLst>
                                          <p:attrName>style.visibility</p:attrName>
                                        </p:attrNameLst>
                                      </p:cBhvr>
                                      <p:to>
                                        <p:strVal val="visible"/>
                                      </p:to>
                                    </p:set>
                                    <p:animEffect transition="in" filter="barn(inVertical)">
                                      <p:cBhvr>
                                        <p:cTn id="10" dur="500"/>
                                        <p:tgtEl>
                                          <p:spTgt spid="13">
                                            <p:txEl>
                                              <p:pRg st="36" end="36"/>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xEl>
                                              <p:pRg st="37" end="37"/>
                                            </p:txEl>
                                          </p:spTgt>
                                        </p:tgtEl>
                                        <p:attrNameLst>
                                          <p:attrName>style.visibility</p:attrName>
                                        </p:attrNameLst>
                                      </p:cBhvr>
                                      <p:to>
                                        <p:strVal val="visible"/>
                                      </p:to>
                                    </p:set>
                                    <p:animEffect transition="in" filter="barn(inVertical)">
                                      <p:cBhvr>
                                        <p:cTn id="13" dur="500"/>
                                        <p:tgtEl>
                                          <p:spTgt spid="13">
                                            <p:txEl>
                                              <p:pRg st="37" end="37"/>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xEl>
                                              <p:pRg st="38" end="38"/>
                                            </p:txEl>
                                          </p:spTgt>
                                        </p:tgtEl>
                                        <p:attrNameLst>
                                          <p:attrName>style.visibility</p:attrName>
                                        </p:attrNameLst>
                                      </p:cBhvr>
                                      <p:to>
                                        <p:strVal val="visible"/>
                                      </p:to>
                                    </p:set>
                                    <p:animEffect transition="in" filter="barn(inVertical)">
                                      <p:cBhvr>
                                        <p:cTn id="16" dur="500"/>
                                        <p:tgtEl>
                                          <p:spTgt spid="13">
                                            <p:txEl>
                                              <p:pRg st="38" end="38"/>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xEl>
                                              <p:pRg st="39" end="39"/>
                                            </p:txEl>
                                          </p:spTgt>
                                        </p:tgtEl>
                                        <p:attrNameLst>
                                          <p:attrName>style.visibility</p:attrName>
                                        </p:attrNameLst>
                                      </p:cBhvr>
                                      <p:to>
                                        <p:strVal val="visible"/>
                                      </p:to>
                                    </p:set>
                                    <p:animEffect transition="in" filter="barn(inVertical)">
                                      <p:cBhvr>
                                        <p:cTn id="19" dur="500"/>
                                        <p:tgtEl>
                                          <p:spTgt spid="13">
                                            <p:txEl>
                                              <p:pRg st="39" end="39"/>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xEl>
                                              <p:pRg st="40" end="40"/>
                                            </p:txEl>
                                          </p:spTgt>
                                        </p:tgtEl>
                                        <p:attrNameLst>
                                          <p:attrName>style.visibility</p:attrName>
                                        </p:attrNameLst>
                                      </p:cBhvr>
                                      <p:to>
                                        <p:strVal val="visible"/>
                                      </p:to>
                                    </p:set>
                                    <p:animEffect transition="in" filter="barn(inVertical)">
                                      <p:cBhvr>
                                        <p:cTn id="22" dur="500"/>
                                        <p:tgtEl>
                                          <p:spTgt spid="13">
                                            <p:txEl>
                                              <p:pRg st="40" end="4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41" end="41"/>
                                            </p:txEl>
                                          </p:spTgt>
                                        </p:tgtEl>
                                        <p:attrNameLst>
                                          <p:attrName>style.visibility</p:attrName>
                                        </p:attrNameLst>
                                      </p:cBhvr>
                                      <p:to>
                                        <p:strVal val="visible"/>
                                      </p:to>
                                    </p:set>
                                    <p:animEffect transition="in" filter="barn(inVertical)">
                                      <p:cBhvr>
                                        <p:cTn id="25" dur="500"/>
                                        <p:tgtEl>
                                          <p:spTgt spid="13">
                                            <p:txEl>
                                              <p:pRg st="41" end="4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42" end="42"/>
                                            </p:txEl>
                                          </p:spTgt>
                                        </p:tgtEl>
                                        <p:attrNameLst>
                                          <p:attrName>style.visibility</p:attrName>
                                        </p:attrNameLst>
                                      </p:cBhvr>
                                      <p:to>
                                        <p:strVal val="visible"/>
                                      </p:to>
                                    </p:set>
                                    <p:animEffect transition="in" filter="barn(inVertical)">
                                      <p:cBhvr>
                                        <p:cTn id="28" dur="500"/>
                                        <p:tgtEl>
                                          <p:spTgt spid="13">
                                            <p:txEl>
                                              <p:pRg st="42" end="4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43" end="43"/>
                                            </p:txEl>
                                          </p:spTgt>
                                        </p:tgtEl>
                                        <p:attrNameLst>
                                          <p:attrName>style.visibility</p:attrName>
                                        </p:attrNameLst>
                                      </p:cBhvr>
                                      <p:to>
                                        <p:strVal val="visible"/>
                                      </p:to>
                                    </p:set>
                                    <p:animEffect transition="in" filter="barn(inVertical)">
                                      <p:cBhvr>
                                        <p:cTn id="31" dur="500"/>
                                        <p:tgtEl>
                                          <p:spTgt spid="13">
                                            <p:txEl>
                                              <p:pRg st="43" end="4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4" end="44"/>
                                            </p:txEl>
                                          </p:spTgt>
                                        </p:tgtEl>
                                        <p:attrNameLst>
                                          <p:attrName>style.visibility</p:attrName>
                                        </p:attrNameLst>
                                      </p:cBhvr>
                                      <p:to>
                                        <p:strVal val="visible"/>
                                      </p:to>
                                    </p:set>
                                    <p:animEffect transition="in" filter="barn(inVertical)">
                                      <p:cBhvr>
                                        <p:cTn id="34" dur="500"/>
                                        <p:tgtEl>
                                          <p:spTgt spid="13">
                                            <p:txEl>
                                              <p:pRg st="44" end="4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251517" y="1846846"/>
            <a:ext cx="678185" cy="788493"/>
          </a:xfrm>
          <a:prstGeom prst="rect">
            <a:avLst/>
          </a:prstGeom>
          <a:noFill/>
          <a:ln>
            <a:noFill/>
          </a:ln>
        </p:spPr>
      </p:pic>
      <p:pic>
        <p:nvPicPr>
          <p:cNvPr id="3" name="Kép 2"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251518" y="1049139"/>
            <a:ext cx="678185" cy="788493"/>
          </a:xfrm>
          <a:prstGeom prst="rect">
            <a:avLst/>
          </a:prstGeom>
          <a:noFill/>
          <a:ln>
            <a:noFill/>
          </a:ln>
        </p:spPr>
      </p:pic>
      <p:pic>
        <p:nvPicPr>
          <p:cNvPr id="4" name="Kép 3"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2286073" y="260646"/>
            <a:ext cx="678185" cy="788493"/>
          </a:xfrm>
          <a:prstGeom prst="rect">
            <a:avLst/>
          </a:prstGeom>
          <a:noFill/>
          <a:ln>
            <a:noFill/>
          </a:ln>
        </p:spPr>
      </p:pic>
      <p:pic>
        <p:nvPicPr>
          <p:cNvPr id="5" name="Kép 4"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1607888" y="260647"/>
            <a:ext cx="678185" cy="788493"/>
          </a:xfrm>
          <a:prstGeom prst="rect">
            <a:avLst/>
          </a:prstGeom>
          <a:noFill/>
          <a:ln>
            <a:noFill/>
          </a:ln>
        </p:spPr>
      </p:pic>
      <p:pic>
        <p:nvPicPr>
          <p:cNvPr id="6" name="Kép 5"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929703" y="260648"/>
            <a:ext cx="678185" cy="788493"/>
          </a:xfrm>
          <a:prstGeom prst="rect">
            <a:avLst/>
          </a:prstGeom>
          <a:noFill/>
          <a:ln>
            <a:noFill/>
          </a:ln>
        </p:spPr>
      </p:pic>
      <p:pic>
        <p:nvPicPr>
          <p:cNvPr id="7" name="Kép 6" descr="Party cocktails isolated on white for food design"/>
          <p:cNvPicPr/>
          <p:nvPr/>
        </p:nvPicPr>
        <p:blipFill>
          <a:blip r:embed="rId2">
            <a:extLst>
              <a:ext uri="{28A0092B-C50C-407E-A947-70E740481C1C}">
                <a14:useLocalDpi xmlns:a14="http://schemas.microsoft.com/office/drawing/2010/main" val="0"/>
              </a:ext>
            </a:extLst>
          </a:blip>
          <a:srcRect/>
          <a:stretch>
            <a:fillRect/>
          </a:stretch>
        </p:blipFill>
        <p:spPr bwMode="auto">
          <a:xfrm>
            <a:off x="251518" y="260648"/>
            <a:ext cx="678185" cy="788493"/>
          </a:xfrm>
          <a:prstGeom prst="rect">
            <a:avLst/>
          </a:prstGeom>
          <a:noFill/>
          <a:ln>
            <a:noFill/>
          </a:ln>
        </p:spPr>
      </p:pic>
      <p:sp>
        <p:nvSpPr>
          <p:cNvPr id="8" name="Téglalap 7"/>
          <p:cNvSpPr/>
          <p:nvPr/>
        </p:nvSpPr>
        <p:spPr>
          <a:xfrm>
            <a:off x="1038293" y="1080676"/>
            <a:ext cx="1697246" cy="1438622"/>
          </a:xfrm>
          <a:prstGeom prst="rect">
            <a:avLst/>
          </a:prstGeom>
          <a:pattFill prst="pct80">
            <a:fgClr>
              <a:schemeClr val="bg1"/>
            </a:fgClr>
            <a:bgClr>
              <a:schemeClr val="accent2">
                <a:lumMod val="75000"/>
              </a:schemeClr>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latin typeface="Comic Sans MS" pitchFamily="66" charset="0"/>
              </a:rPr>
              <a:t>after</a:t>
            </a:r>
            <a:r>
              <a:rPr lang="en-GB" sz="2400" dirty="0" smtClean="0">
                <a:solidFill>
                  <a:schemeClr val="tx1"/>
                </a:solidFill>
                <a:latin typeface="Comic Sans MS" pitchFamily="66" charset="0"/>
              </a:rPr>
              <a:t> the party…</a:t>
            </a:r>
            <a:endParaRPr lang="en-GB" sz="2400" dirty="0">
              <a:solidFill>
                <a:schemeClr val="tx1"/>
              </a:solidFill>
              <a:latin typeface="Comic Sans MS" pitchFamily="66" charset="0"/>
            </a:endParaRPr>
          </a:p>
        </p:txBody>
      </p:sp>
      <p:sp>
        <p:nvSpPr>
          <p:cNvPr id="9" name="Téglalap 8"/>
          <p:cNvSpPr/>
          <p:nvPr/>
        </p:nvSpPr>
        <p:spPr>
          <a:xfrm>
            <a:off x="3059832" y="332656"/>
            <a:ext cx="5904656" cy="748020"/>
          </a:xfrm>
          <a:prstGeom prst="rect">
            <a:avLst/>
          </a:prstGeom>
          <a:pattFill prst="pct5">
            <a:fgClr>
              <a:schemeClr val="accent2">
                <a:lumMod val="5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itchFamily="66" charset="0"/>
              </a:rPr>
              <a:t>The party is finished. What is left on the table?</a:t>
            </a:r>
          </a:p>
          <a:p>
            <a:pPr algn="ctr"/>
            <a:r>
              <a:rPr lang="en-GB" dirty="0" smtClean="0">
                <a:solidFill>
                  <a:schemeClr val="tx1"/>
                </a:solidFill>
                <a:latin typeface="Comic Sans MS" pitchFamily="66" charset="0"/>
              </a:rPr>
              <a:t>Look at the picture and make a list. </a:t>
            </a:r>
            <a:endParaRPr lang="en-GB" dirty="0">
              <a:solidFill>
                <a:schemeClr val="tx1"/>
              </a:solidFill>
              <a:latin typeface="Comic Sans MS" pitchFamily="66" charset="0"/>
            </a:endParaRPr>
          </a:p>
        </p:txBody>
      </p:sp>
      <p:sp>
        <p:nvSpPr>
          <p:cNvPr id="19" name="Lekerekített téglalap 18"/>
          <p:cNvSpPr/>
          <p:nvPr/>
        </p:nvSpPr>
        <p:spPr>
          <a:xfrm>
            <a:off x="5292080" y="1628800"/>
            <a:ext cx="3384376" cy="4558233"/>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accent2">
                    <a:lumMod val="50000"/>
                  </a:schemeClr>
                </a:solidFill>
                <a:latin typeface="Comic Sans MS" pitchFamily="66" charset="0"/>
              </a:rPr>
              <a:t>•a loaf of bread</a:t>
            </a:r>
          </a:p>
          <a:p>
            <a:r>
              <a:rPr lang="en-GB" sz="2400" dirty="0" smtClean="0">
                <a:solidFill>
                  <a:schemeClr val="accent2">
                    <a:lumMod val="50000"/>
                  </a:schemeClr>
                </a:solidFill>
                <a:latin typeface="Comic Sans MS" pitchFamily="66" charset="0"/>
              </a:rPr>
              <a:t>•four slices of bread</a:t>
            </a:r>
          </a:p>
          <a:p>
            <a:r>
              <a:rPr lang="en-GB" sz="2400" dirty="0" smtClean="0">
                <a:solidFill>
                  <a:schemeClr val="accent2">
                    <a:lumMod val="50000"/>
                  </a:schemeClr>
                </a:solidFill>
                <a:latin typeface="Comic Sans MS" pitchFamily="66" charset="0"/>
              </a:rPr>
              <a:t>•a bottle of wine</a:t>
            </a:r>
          </a:p>
          <a:p>
            <a:r>
              <a:rPr lang="en-GB" sz="2400" dirty="0" smtClean="0">
                <a:solidFill>
                  <a:schemeClr val="accent2">
                    <a:lumMod val="50000"/>
                  </a:schemeClr>
                </a:solidFill>
                <a:latin typeface="Comic Sans MS" pitchFamily="66" charset="0"/>
              </a:rPr>
              <a:t>•a glass of water</a:t>
            </a:r>
          </a:p>
          <a:p>
            <a:r>
              <a:rPr lang="en-GB" sz="2400" dirty="0" smtClean="0">
                <a:solidFill>
                  <a:schemeClr val="accent2">
                    <a:lumMod val="50000"/>
                  </a:schemeClr>
                </a:solidFill>
                <a:latin typeface="Comic Sans MS" pitchFamily="66" charset="0"/>
              </a:rPr>
              <a:t>•a carton of fruit juice</a:t>
            </a:r>
          </a:p>
          <a:p>
            <a:r>
              <a:rPr lang="en-GB" sz="2400" dirty="0" smtClean="0">
                <a:solidFill>
                  <a:schemeClr val="accent2">
                    <a:lumMod val="50000"/>
                  </a:schemeClr>
                </a:solidFill>
                <a:latin typeface="Comic Sans MS" pitchFamily="66" charset="0"/>
              </a:rPr>
              <a:t>•two cups of coffee</a:t>
            </a:r>
            <a:endParaRPr lang="en-GB" sz="2400" dirty="0">
              <a:solidFill>
                <a:schemeClr val="accent2">
                  <a:lumMod val="50000"/>
                </a:schemeClr>
              </a:solidFill>
              <a:latin typeface="Comic Sans MS" pitchFamily="66" charset="0"/>
            </a:endParaRPr>
          </a:p>
        </p:txBody>
      </p:sp>
      <p:pic>
        <p:nvPicPr>
          <p:cNvPr id="20" name="Kép 19" descr="Download"/>
          <p:cNvPicPr/>
          <p:nvPr/>
        </p:nvPicPr>
        <p:blipFill>
          <a:blip r:embed="rId3">
            <a:extLst>
              <a:ext uri="{28A0092B-C50C-407E-A947-70E740481C1C}">
                <a14:useLocalDpi xmlns:a14="http://schemas.microsoft.com/office/drawing/2010/main" val="0"/>
              </a:ext>
            </a:extLst>
          </a:blip>
          <a:srcRect/>
          <a:stretch>
            <a:fillRect/>
          </a:stretch>
        </p:blipFill>
        <p:spPr bwMode="auto">
          <a:xfrm>
            <a:off x="7292668" y="1200922"/>
            <a:ext cx="1219200" cy="1019175"/>
          </a:xfrm>
          <a:prstGeom prst="rect">
            <a:avLst/>
          </a:prstGeom>
          <a:noFill/>
          <a:ln>
            <a:solidFill>
              <a:schemeClr val="accent2">
                <a:lumMod val="50000"/>
              </a:schemeClr>
            </a:solidFill>
          </a:ln>
        </p:spPr>
      </p:pic>
      <p:sp>
        <p:nvSpPr>
          <p:cNvPr id="22" name="Romboid 21"/>
          <p:cNvSpPr/>
          <p:nvPr/>
        </p:nvSpPr>
        <p:spPr>
          <a:xfrm>
            <a:off x="251517" y="2777357"/>
            <a:ext cx="4608515" cy="3603971"/>
          </a:xfrm>
          <a:prstGeom prst="parallelogram">
            <a:avLst/>
          </a:prstGeom>
          <a:pattFill prst="plaid">
            <a:fgClr>
              <a:schemeClr val="accent2">
                <a:lumMod val="50000"/>
              </a:schemeClr>
            </a:fgClr>
            <a:bgClr>
              <a:schemeClr val="bg1"/>
            </a:bgClr>
          </a:patt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3" name="Kép 22" descr="Download"/>
          <p:cNvPicPr/>
          <p:nvPr/>
        </p:nvPicPr>
        <p:blipFill>
          <a:blip r:embed="rId4">
            <a:extLst>
              <a:ext uri="{28A0092B-C50C-407E-A947-70E740481C1C}">
                <a14:useLocalDpi xmlns:a14="http://schemas.microsoft.com/office/drawing/2010/main" val="0"/>
              </a:ext>
            </a:extLst>
          </a:blip>
          <a:srcRect/>
          <a:stretch>
            <a:fillRect/>
          </a:stretch>
        </p:blipFill>
        <p:spPr bwMode="auto">
          <a:xfrm>
            <a:off x="792545" y="4871934"/>
            <a:ext cx="952500" cy="1219200"/>
          </a:xfrm>
          <a:prstGeom prst="rect">
            <a:avLst/>
          </a:prstGeom>
          <a:noFill/>
          <a:ln>
            <a:noFill/>
          </a:ln>
        </p:spPr>
      </p:pic>
      <p:pic>
        <p:nvPicPr>
          <p:cNvPr id="24" name="Kép 23" descr="Royalty Free Clipart Image of a Glass of Water"/>
          <p:cNvPicPr/>
          <p:nvPr/>
        </p:nvPicPr>
        <p:blipFill>
          <a:blip r:embed="rId5">
            <a:extLst>
              <a:ext uri="{28A0092B-C50C-407E-A947-70E740481C1C}">
                <a14:useLocalDpi xmlns:a14="http://schemas.microsoft.com/office/drawing/2010/main" val="0"/>
              </a:ext>
            </a:extLst>
          </a:blip>
          <a:srcRect/>
          <a:stretch>
            <a:fillRect/>
          </a:stretch>
        </p:blipFill>
        <p:spPr bwMode="auto">
          <a:xfrm>
            <a:off x="1886916" y="3687039"/>
            <a:ext cx="714375" cy="1219200"/>
          </a:xfrm>
          <a:prstGeom prst="rect">
            <a:avLst/>
          </a:prstGeom>
          <a:noFill/>
          <a:ln>
            <a:noFill/>
          </a:ln>
        </p:spPr>
      </p:pic>
      <p:pic>
        <p:nvPicPr>
          <p:cNvPr id="25" name="Kép 24" descr="Download"/>
          <p:cNvPicPr/>
          <p:nvPr/>
        </p:nvPicPr>
        <p:blipFill>
          <a:blip r:embed="rId6">
            <a:extLst>
              <a:ext uri="{28A0092B-C50C-407E-A947-70E740481C1C}">
                <a14:useLocalDpi xmlns:a14="http://schemas.microsoft.com/office/drawing/2010/main" val="0"/>
              </a:ext>
            </a:extLst>
          </a:blip>
          <a:srcRect/>
          <a:stretch>
            <a:fillRect/>
          </a:stretch>
        </p:blipFill>
        <p:spPr bwMode="auto">
          <a:xfrm>
            <a:off x="1277316" y="3035771"/>
            <a:ext cx="1219200" cy="552450"/>
          </a:xfrm>
          <a:prstGeom prst="rect">
            <a:avLst/>
          </a:prstGeom>
          <a:noFill/>
          <a:ln>
            <a:noFill/>
          </a:ln>
        </p:spPr>
      </p:pic>
      <p:pic>
        <p:nvPicPr>
          <p:cNvPr id="26" name="Kép 25" descr="Download"/>
          <p:cNvPicPr/>
          <p:nvPr/>
        </p:nvPicPr>
        <p:blipFill>
          <a:blip r:embed="rId7">
            <a:extLst>
              <a:ext uri="{28A0092B-C50C-407E-A947-70E740481C1C}">
                <a14:useLocalDpi xmlns:a14="http://schemas.microsoft.com/office/drawing/2010/main" val="0"/>
              </a:ext>
            </a:extLst>
          </a:blip>
          <a:srcRect/>
          <a:stretch>
            <a:fillRect/>
          </a:stretch>
        </p:blipFill>
        <p:spPr bwMode="auto">
          <a:xfrm>
            <a:off x="2939799" y="2955675"/>
            <a:ext cx="1219200" cy="781050"/>
          </a:xfrm>
          <a:prstGeom prst="rect">
            <a:avLst/>
          </a:prstGeom>
          <a:noFill/>
          <a:ln>
            <a:noFill/>
          </a:ln>
        </p:spPr>
      </p:pic>
      <p:pic>
        <p:nvPicPr>
          <p:cNvPr id="27" name="Kép 26" descr="Download"/>
          <p:cNvPicPr/>
          <p:nvPr/>
        </p:nvPicPr>
        <p:blipFill>
          <a:blip r:embed="rId8">
            <a:extLst>
              <a:ext uri="{28A0092B-C50C-407E-A947-70E740481C1C}">
                <a14:useLocalDpi xmlns:a14="http://schemas.microsoft.com/office/drawing/2010/main" val="0"/>
              </a:ext>
            </a:extLst>
          </a:blip>
          <a:srcRect/>
          <a:stretch>
            <a:fillRect/>
          </a:stretch>
        </p:blipFill>
        <p:spPr bwMode="auto">
          <a:xfrm>
            <a:off x="3273974" y="3871009"/>
            <a:ext cx="969640" cy="639886"/>
          </a:xfrm>
          <a:prstGeom prst="rect">
            <a:avLst/>
          </a:prstGeom>
          <a:noFill/>
          <a:ln>
            <a:noFill/>
          </a:ln>
        </p:spPr>
      </p:pic>
      <p:pic>
        <p:nvPicPr>
          <p:cNvPr id="28" name="Kép 27" descr="Royalty Free Clipart Image of a Wine Bottle"/>
          <p:cNvPicPr/>
          <p:nvPr/>
        </p:nvPicPr>
        <p:blipFill>
          <a:blip r:embed="rId9">
            <a:extLst>
              <a:ext uri="{28A0092B-C50C-407E-A947-70E740481C1C}">
                <a14:useLocalDpi xmlns:a14="http://schemas.microsoft.com/office/drawing/2010/main" val="0"/>
              </a:ext>
            </a:extLst>
          </a:blip>
          <a:srcRect/>
          <a:stretch>
            <a:fillRect/>
          </a:stretch>
        </p:blipFill>
        <p:spPr bwMode="auto">
          <a:xfrm>
            <a:off x="1038293" y="3525010"/>
            <a:ext cx="352425" cy="1219200"/>
          </a:xfrm>
          <a:prstGeom prst="rect">
            <a:avLst/>
          </a:prstGeom>
          <a:noFill/>
          <a:ln>
            <a:noFill/>
          </a:ln>
        </p:spPr>
      </p:pic>
      <p:pic>
        <p:nvPicPr>
          <p:cNvPr id="29" name="Kép 28" descr="Download"/>
          <p:cNvPicPr/>
          <p:nvPr/>
        </p:nvPicPr>
        <p:blipFill>
          <a:blip r:embed="rId10">
            <a:extLst>
              <a:ext uri="{28A0092B-C50C-407E-A947-70E740481C1C}">
                <a14:useLocalDpi xmlns:a14="http://schemas.microsoft.com/office/drawing/2010/main" val="0"/>
              </a:ext>
            </a:extLst>
          </a:blip>
          <a:srcRect/>
          <a:stretch>
            <a:fillRect/>
          </a:stretch>
        </p:blipFill>
        <p:spPr bwMode="auto">
          <a:xfrm>
            <a:off x="2735539" y="4744211"/>
            <a:ext cx="1023255" cy="629006"/>
          </a:xfrm>
          <a:prstGeom prst="rect">
            <a:avLst/>
          </a:prstGeom>
          <a:noFill/>
          <a:ln>
            <a:noFill/>
          </a:ln>
        </p:spPr>
      </p:pic>
      <p:pic>
        <p:nvPicPr>
          <p:cNvPr id="30" name="Kép 29" descr="Download"/>
          <p:cNvPicPr/>
          <p:nvPr/>
        </p:nvPicPr>
        <p:blipFill>
          <a:blip r:embed="rId10">
            <a:extLst>
              <a:ext uri="{28A0092B-C50C-407E-A947-70E740481C1C}">
                <a14:useLocalDpi xmlns:a14="http://schemas.microsoft.com/office/drawing/2010/main" val="0"/>
              </a:ext>
            </a:extLst>
          </a:blip>
          <a:srcRect/>
          <a:stretch>
            <a:fillRect/>
          </a:stretch>
        </p:blipFill>
        <p:spPr bwMode="auto">
          <a:xfrm>
            <a:off x="2274854" y="5558027"/>
            <a:ext cx="1023255" cy="629006"/>
          </a:xfrm>
          <a:prstGeom prst="rect">
            <a:avLst/>
          </a:prstGeom>
          <a:noFill/>
          <a:ln>
            <a:noFill/>
          </a:ln>
        </p:spPr>
      </p:pic>
      <p:sp>
        <p:nvSpPr>
          <p:cNvPr id="31" name="Akciógomb: Tovább vagy Következő 30">
            <a:hlinkClick r:id="" action="ppaction://hlinkshowjump?jump=nextslide" highlightClick="1"/>
          </p:cNvPr>
          <p:cNvSpPr/>
          <p:nvPr/>
        </p:nvSpPr>
        <p:spPr>
          <a:xfrm>
            <a:off x="7902268" y="5711354"/>
            <a:ext cx="1042416" cy="1042416"/>
          </a:xfrm>
          <a:prstGeom prst="actionButtonForwardNext">
            <a:avLst/>
          </a:prstGeom>
          <a:pattFill prst="plaid">
            <a:fgClr>
              <a:schemeClr val="accent2">
                <a:lumMod val="50000"/>
              </a:schemeClr>
            </a:fgClr>
            <a:bgClr>
              <a:schemeClr val="bg1"/>
            </a:bgClr>
          </a:patt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9473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9">
                                            <p:txEl>
                                              <p:pRg st="1" end="1"/>
                                            </p:txEl>
                                          </p:spTgt>
                                        </p:tgtEl>
                                        <p:attrNameLst>
                                          <p:attrName>style.visibility</p:attrName>
                                        </p:attrNameLst>
                                      </p:cBhvr>
                                      <p:to>
                                        <p:strVal val="visible"/>
                                      </p:to>
                                    </p:set>
                                    <p:animEffect transition="in" filter="barn(inVertical)">
                                      <p:cBhvr>
                                        <p:cTn id="10" dur="500"/>
                                        <p:tgtEl>
                                          <p:spTgt spid="19">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Effect transition="in" filter="barn(inVertical)">
                                      <p:cBhvr>
                                        <p:cTn id="13" dur="500"/>
                                        <p:tgtEl>
                                          <p:spTgt spid="19">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xEl>
                                              <p:pRg st="3" end="3"/>
                                            </p:txEl>
                                          </p:spTgt>
                                        </p:tgtEl>
                                        <p:attrNameLst>
                                          <p:attrName>style.visibility</p:attrName>
                                        </p:attrNameLst>
                                      </p:cBhvr>
                                      <p:to>
                                        <p:strVal val="visible"/>
                                      </p:to>
                                    </p:set>
                                    <p:animEffect transition="in" filter="barn(inVertical)">
                                      <p:cBhvr>
                                        <p:cTn id="16" dur="500"/>
                                        <p:tgtEl>
                                          <p:spTgt spid="19">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Effect transition="in" filter="barn(inVertical)">
                                      <p:cBhvr>
                                        <p:cTn id="19" dur="500"/>
                                        <p:tgtEl>
                                          <p:spTgt spid="19">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barn(inVertical)">
                                      <p:cBhvr>
                                        <p:cTn id="22" dur="500"/>
                                        <p:tgtEl>
                                          <p:spTgt spid="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899592" y="1844824"/>
            <a:ext cx="3456384" cy="432048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Téglalap 3"/>
          <p:cNvSpPr/>
          <p:nvPr/>
        </p:nvSpPr>
        <p:spPr>
          <a:xfrm>
            <a:off x="4355976" y="1844824"/>
            <a:ext cx="3456384" cy="4320480"/>
          </a:xfrm>
          <a:prstGeom prst="rect">
            <a:avLst/>
          </a:prstGeom>
          <a:blipFill>
            <a:blip r:embed="rId2"/>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u="sng" dirty="0" smtClean="0">
                <a:solidFill>
                  <a:schemeClr val="accent2">
                    <a:lumMod val="50000"/>
                  </a:schemeClr>
                </a:solidFill>
                <a:latin typeface="Comic Sans MS" pitchFamily="66" charset="0"/>
              </a:rPr>
              <a:t>MENU</a:t>
            </a:r>
          </a:p>
          <a:p>
            <a:pPr algn="ctr"/>
            <a:endParaRPr lang="hu-HU" b="1" u="sng" dirty="0" smtClean="0">
              <a:solidFill>
                <a:schemeClr val="accent2">
                  <a:lumMod val="50000"/>
                </a:schemeClr>
              </a:solidFill>
              <a:latin typeface="Comic Sans MS" pitchFamily="66" charset="0"/>
            </a:endParaRPr>
          </a:p>
          <a:p>
            <a:pPr algn="ctr"/>
            <a:endParaRPr lang="hu-HU" b="1" u="sng" dirty="0">
              <a:solidFill>
                <a:schemeClr val="accent2">
                  <a:lumMod val="50000"/>
                </a:schemeClr>
              </a:solidFill>
              <a:latin typeface="Comic Sans MS" pitchFamily="66" charset="0"/>
            </a:endParaRPr>
          </a:p>
          <a:p>
            <a:r>
              <a:rPr lang="hu-HU" b="1" dirty="0" smtClean="0">
                <a:solidFill>
                  <a:schemeClr val="accent2">
                    <a:lumMod val="50000"/>
                  </a:schemeClr>
                </a:solidFill>
                <a:latin typeface="Comic Sans MS" pitchFamily="66" charset="0"/>
              </a:rPr>
              <a:t>FRUIT SALAD………………₤3.10</a:t>
            </a:r>
          </a:p>
          <a:p>
            <a:r>
              <a:rPr lang="hu-HU" b="1" dirty="0" smtClean="0">
                <a:solidFill>
                  <a:schemeClr val="accent2">
                    <a:lumMod val="50000"/>
                  </a:schemeClr>
                </a:solidFill>
                <a:latin typeface="Comic Sans MS" pitchFamily="66" charset="0"/>
              </a:rPr>
              <a:t>HAMBURGER…………………₤1.50</a:t>
            </a:r>
          </a:p>
          <a:p>
            <a:r>
              <a:rPr lang="hu-HU" b="1" dirty="0" smtClean="0">
                <a:solidFill>
                  <a:schemeClr val="accent2">
                    <a:lumMod val="50000"/>
                  </a:schemeClr>
                </a:solidFill>
                <a:latin typeface="Comic Sans MS" pitchFamily="66" charset="0"/>
              </a:rPr>
              <a:t>SANDWICH …………………₤1.20</a:t>
            </a:r>
          </a:p>
          <a:p>
            <a:r>
              <a:rPr lang="hu-HU" b="1" dirty="0" smtClean="0">
                <a:solidFill>
                  <a:schemeClr val="accent2">
                    <a:lumMod val="50000"/>
                  </a:schemeClr>
                </a:solidFill>
                <a:latin typeface="Comic Sans MS" pitchFamily="66" charset="0"/>
              </a:rPr>
              <a:t>APPLE PIE ………………………90p</a:t>
            </a:r>
          </a:p>
          <a:p>
            <a:r>
              <a:rPr lang="hu-HU" b="1" dirty="0" smtClean="0">
                <a:solidFill>
                  <a:schemeClr val="accent2">
                    <a:lumMod val="50000"/>
                  </a:schemeClr>
                </a:solidFill>
                <a:latin typeface="Comic Sans MS" pitchFamily="66" charset="0"/>
              </a:rPr>
              <a:t>TEA……………………………………80p</a:t>
            </a:r>
          </a:p>
          <a:p>
            <a:r>
              <a:rPr lang="hu-HU" b="1" dirty="0" smtClean="0">
                <a:solidFill>
                  <a:schemeClr val="accent2">
                    <a:lumMod val="50000"/>
                  </a:schemeClr>
                </a:solidFill>
                <a:latin typeface="Comic Sans MS" pitchFamily="66" charset="0"/>
              </a:rPr>
              <a:t>WATER………………………………25p</a:t>
            </a:r>
          </a:p>
          <a:p>
            <a:r>
              <a:rPr lang="hu-HU" b="1" dirty="0" smtClean="0">
                <a:solidFill>
                  <a:schemeClr val="accent2">
                    <a:lumMod val="50000"/>
                  </a:schemeClr>
                </a:solidFill>
                <a:latin typeface="Comic Sans MS" pitchFamily="66" charset="0"/>
              </a:rPr>
              <a:t>CHIPS………………………………₤1.15</a:t>
            </a:r>
          </a:p>
          <a:p>
            <a:r>
              <a:rPr lang="hu-HU" b="1" dirty="0" smtClean="0">
                <a:solidFill>
                  <a:schemeClr val="accent2">
                    <a:lumMod val="50000"/>
                  </a:schemeClr>
                </a:solidFill>
                <a:latin typeface="Comic Sans MS" pitchFamily="66" charset="0"/>
              </a:rPr>
              <a:t>ORANGE JUICE……………₤1</a:t>
            </a:r>
          </a:p>
          <a:p>
            <a:r>
              <a:rPr lang="hu-HU" b="1" dirty="0" smtClean="0">
                <a:solidFill>
                  <a:schemeClr val="accent2">
                    <a:lumMod val="50000"/>
                  </a:schemeClr>
                </a:solidFill>
                <a:latin typeface="Comic Sans MS" pitchFamily="66" charset="0"/>
              </a:rPr>
              <a:t>CHOCOLATE……………………₤2.</a:t>
            </a:r>
          </a:p>
          <a:p>
            <a:endParaRPr lang="hu-HU" b="1" dirty="0">
              <a:solidFill>
                <a:schemeClr val="accent2">
                  <a:lumMod val="50000"/>
                </a:schemeClr>
              </a:solidFill>
              <a:latin typeface="Comic Sans MS" pitchFamily="66" charset="0"/>
            </a:endParaRPr>
          </a:p>
          <a:p>
            <a:endParaRPr lang="hu-HU" b="1" dirty="0">
              <a:solidFill>
                <a:schemeClr val="accent2">
                  <a:lumMod val="50000"/>
                </a:schemeClr>
              </a:solidFill>
              <a:latin typeface="Comic Sans MS" pitchFamily="66" charset="0"/>
            </a:endParaRPr>
          </a:p>
        </p:txBody>
      </p:sp>
      <p:pic>
        <p:nvPicPr>
          <p:cNvPr id="6" name="Kép 5" descr="Download"/>
          <p:cNvPicPr/>
          <p:nvPr/>
        </p:nvPicPr>
        <p:blipFill>
          <a:blip r:embed="rId3">
            <a:extLst>
              <a:ext uri="{28A0092B-C50C-407E-A947-70E740481C1C}">
                <a14:useLocalDpi xmlns:a14="http://schemas.microsoft.com/office/drawing/2010/main" val="0"/>
              </a:ext>
            </a:extLst>
          </a:blip>
          <a:srcRect/>
          <a:stretch>
            <a:fillRect/>
          </a:stretch>
        </p:blipFill>
        <p:spPr bwMode="auto">
          <a:xfrm>
            <a:off x="1058264" y="2199494"/>
            <a:ext cx="1219200" cy="1038225"/>
          </a:xfrm>
          <a:prstGeom prst="rect">
            <a:avLst/>
          </a:prstGeom>
          <a:noFill/>
          <a:ln>
            <a:noFill/>
          </a:ln>
        </p:spPr>
      </p:pic>
      <p:pic>
        <p:nvPicPr>
          <p:cNvPr id="7" name="Kép 6" descr="Download"/>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060848"/>
            <a:ext cx="1219200" cy="800100"/>
          </a:xfrm>
          <a:prstGeom prst="rect">
            <a:avLst/>
          </a:prstGeom>
          <a:noFill/>
          <a:ln>
            <a:noFill/>
          </a:ln>
        </p:spPr>
      </p:pic>
      <p:pic>
        <p:nvPicPr>
          <p:cNvPr id="8" name="Kép 7" descr="Download"/>
          <p:cNvPicPr/>
          <p:nvPr/>
        </p:nvPicPr>
        <p:blipFill>
          <a:blip r:embed="rId5">
            <a:extLst>
              <a:ext uri="{28A0092B-C50C-407E-A947-70E740481C1C}">
                <a14:useLocalDpi xmlns:a14="http://schemas.microsoft.com/office/drawing/2010/main" val="0"/>
              </a:ext>
            </a:extLst>
          </a:blip>
          <a:srcRect/>
          <a:stretch>
            <a:fillRect/>
          </a:stretch>
        </p:blipFill>
        <p:spPr bwMode="auto">
          <a:xfrm>
            <a:off x="1084548" y="3422073"/>
            <a:ext cx="1219200" cy="685800"/>
          </a:xfrm>
          <a:prstGeom prst="rect">
            <a:avLst/>
          </a:prstGeom>
          <a:noFill/>
          <a:ln>
            <a:noFill/>
          </a:ln>
        </p:spPr>
      </p:pic>
      <p:pic>
        <p:nvPicPr>
          <p:cNvPr id="9" name="Kép 8" descr="Download"/>
          <p:cNvPicPr/>
          <p:nvPr/>
        </p:nvPicPr>
        <p:blipFill>
          <a:blip r:embed="rId6">
            <a:extLst>
              <a:ext uri="{28A0092B-C50C-407E-A947-70E740481C1C}">
                <a14:useLocalDpi xmlns:a14="http://schemas.microsoft.com/office/drawing/2010/main" val="0"/>
              </a:ext>
            </a:extLst>
          </a:blip>
          <a:srcRect/>
          <a:stretch>
            <a:fillRect/>
          </a:stretch>
        </p:blipFill>
        <p:spPr bwMode="auto">
          <a:xfrm>
            <a:off x="1058264" y="5182375"/>
            <a:ext cx="1219200" cy="847725"/>
          </a:xfrm>
          <a:prstGeom prst="rect">
            <a:avLst/>
          </a:prstGeom>
          <a:noFill/>
          <a:ln>
            <a:noFill/>
          </a:ln>
        </p:spPr>
      </p:pic>
      <p:pic>
        <p:nvPicPr>
          <p:cNvPr id="10" name="Kép 9" descr="Download"/>
          <p:cNvPicPr/>
          <p:nvPr/>
        </p:nvPicPr>
        <p:blipFill>
          <a:blip r:embed="rId7">
            <a:extLst>
              <a:ext uri="{28A0092B-C50C-407E-A947-70E740481C1C}">
                <a14:useLocalDpi xmlns:a14="http://schemas.microsoft.com/office/drawing/2010/main" val="0"/>
              </a:ext>
            </a:extLst>
          </a:blip>
          <a:srcRect/>
          <a:stretch>
            <a:fillRect/>
          </a:stretch>
        </p:blipFill>
        <p:spPr bwMode="auto">
          <a:xfrm>
            <a:off x="2303748" y="2930237"/>
            <a:ext cx="1200150" cy="1219200"/>
          </a:xfrm>
          <a:prstGeom prst="rect">
            <a:avLst/>
          </a:prstGeom>
          <a:noFill/>
          <a:ln>
            <a:noFill/>
          </a:ln>
        </p:spPr>
      </p:pic>
      <p:pic>
        <p:nvPicPr>
          <p:cNvPr id="11" name="Kép 10" descr="Download"/>
          <p:cNvPicPr/>
          <p:nvPr/>
        </p:nvPicPr>
        <p:blipFill>
          <a:blip r:embed="rId8">
            <a:extLst>
              <a:ext uri="{28A0092B-C50C-407E-A947-70E740481C1C}">
                <a14:useLocalDpi xmlns:a14="http://schemas.microsoft.com/office/drawing/2010/main" val="0"/>
              </a:ext>
            </a:extLst>
          </a:blip>
          <a:srcRect/>
          <a:stretch>
            <a:fillRect/>
          </a:stretch>
        </p:blipFill>
        <p:spPr bwMode="auto">
          <a:xfrm>
            <a:off x="1092754" y="4149437"/>
            <a:ext cx="1219200" cy="942975"/>
          </a:xfrm>
          <a:prstGeom prst="rect">
            <a:avLst/>
          </a:prstGeom>
          <a:noFill/>
          <a:ln>
            <a:noFill/>
          </a:ln>
        </p:spPr>
      </p:pic>
      <p:pic>
        <p:nvPicPr>
          <p:cNvPr id="12" name="Kép 11" descr="Royalty Free Clipart Image of a Garden Angel With a Pitcher"/>
          <p:cNvPicPr/>
          <p:nvPr/>
        </p:nvPicPr>
        <p:blipFill>
          <a:blip r:embed="rId9">
            <a:extLst>
              <a:ext uri="{28A0092B-C50C-407E-A947-70E740481C1C}">
                <a14:useLocalDpi xmlns:a14="http://schemas.microsoft.com/office/drawing/2010/main" val="0"/>
              </a:ext>
            </a:extLst>
          </a:blip>
          <a:srcRect/>
          <a:stretch>
            <a:fillRect/>
          </a:stretch>
        </p:blipFill>
        <p:spPr bwMode="auto">
          <a:xfrm>
            <a:off x="179512" y="264681"/>
            <a:ext cx="1219200" cy="1009650"/>
          </a:xfrm>
          <a:prstGeom prst="rect">
            <a:avLst/>
          </a:prstGeom>
          <a:blipFill>
            <a:blip r:embed="rId2"/>
            <a:tile tx="0" ty="0" sx="100000" sy="100000" flip="none" algn="tl"/>
          </a:blipFill>
          <a:ln>
            <a:solidFill>
              <a:schemeClr val="bg1"/>
            </a:solidFill>
          </a:ln>
        </p:spPr>
      </p:pic>
      <p:sp>
        <p:nvSpPr>
          <p:cNvPr id="13" name="Téglalap 12"/>
          <p:cNvSpPr/>
          <p:nvPr/>
        </p:nvSpPr>
        <p:spPr>
          <a:xfrm>
            <a:off x="789112" y="1052736"/>
            <a:ext cx="3672408" cy="644039"/>
          </a:xfrm>
          <a:prstGeom prst="rect">
            <a:avLst/>
          </a:prstGeom>
          <a:blipFill>
            <a:blip r:embed="rId2"/>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hu-HU" sz="2800" dirty="0" smtClean="0">
                <a:solidFill>
                  <a:schemeClr val="accent2">
                    <a:lumMod val="50000"/>
                  </a:schemeClr>
                </a:solidFill>
                <a:latin typeface="Comic Sans MS" pitchFamily="66" charset="0"/>
              </a:rPr>
              <a:t>THE SCHOOL CAFE</a:t>
            </a:r>
            <a:endParaRPr lang="hu-HU" sz="2800" dirty="0">
              <a:solidFill>
                <a:schemeClr val="accent2">
                  <a:lumMod val="50000"/>
                </a:schemeClr>
              </a:solidFill>
              <a:latin typeface="Comic Sans MS" pitchFamily="66" charset="0"/>
            </a:endParaRPr>
          </a:p>
        </p:txBody>
      </p:sp>
      <p:pic>
        <p:nvPicPr>
          <p:cNvPr id="14" name="Kép 13" descr="Realistic illustration glass with water - vector"/>
          <p:cNvPicPr/>
          <p:nvPr/>
        </p:nvPicPr>
        <p:blipFill>
          <a:blip r:embed="rId10">
            <a:extLst>
              <a:ext uri="{28A0092B-C50C-407E-A947-70E740481C1C}">
                <a14:useLocalDpi xmlns:a14="http://schemas.microsoft.com/office/drawing/2010/main" val="0"/>
              </a:ext>
            </a:extLst>
          </a:blip>
          <a:srcRect/>
          <a:stretch>
            <a:fillRect/>
          </a:stretch>
        </p:blipFill>
        <p:spPr bwMode="auto">
          <a:xfrm>
            <a:off x="2417409" y="4156363"/>
            <a:ext cx="897632" cy="1108363"/>
          </a:xfrm>
          <a:prstGeom prst="rect">
            <a:avLst/>
          </a:prstGeom>
          <a:noFill/>
          <a:ln>
            <a:noFill/>
          </a:ln>
        </p:spPr>
      </p:pic>
      <p:pic>
        <p:nvPicPr>
          <p:cNvPr id="15" name="Kép 14" descr="Download"/>
          <p:cNvPicPr/>
          <p:nvPr/>
        </p:nvPicPr>
        <p:blipFill>
          <a:blip r:embed="rId11">
            <a:extLst>
              <a:ext uri="{28A0092B-C50C-407E-A947-70E740481C1C}">
                <a14:useLocalDpi xmlns:a14="http://schemas.microsoft.com/office/drawing/2010/main" val="0"/>
              </a:ext>
            </a:extLst>
          </a:blip>
          <a:srcRect/>
          <a:stretch>
            <a:fillRect/>
          </a:stretch>
        </p:blipFill>
        <p:spPr bwMode="auto">
          <a:xfrm>
            <a:off x="2740287" y="5326775"/>
            <a:ext cx="1219200" cy="558924"/>
          </a:xfrm>
          <a:prstGeom prst="rect">
            <a:avLst/>
          </a:prstGeom>
          <a:noFill/>
          <a:ln>
            <a:noFill/>
          </a:ln>
        </p:spPr>
      </p:pic>
      <p:pic>
        <p:nvPicPr>
          <p:cNvPr id="16" name="Kép 15" descr="Download"/>
          <p:cNvPicPr/>
          <p:nvPr/>
        </p:nvPicPr>
        <p:blipFill>
          <a:blip r:embed="rId12">
            <a:extLst>
              <a:ext uri="{28A0092B-C50C-407E-A947-70E740481C1C}">
                <a14:useLocalDpi xmlns:a14="http://schemas.microsoft.com/office/drawing/2010/main" val="0"/>
              </a:ext>
            </a:extLst>
          </a:blip>
          <a:srcRect/>
          <a:stretch>
            <a:fillRect/>
          </a:stretch>
        </p:blipFill>
        <p:spPr bwMode="auto">
          <a:xfrm>
            <a:off x="3363741" y="3873212"/>
            <a:ext cx="657225" cy="1219200"/>
          </a:xfrm>
          <a:prstGeom prst="rect">
            <a:avLst/>
          </a:prstGeom>
          <a:noFill/>
          <a:ln>
            <a:noFill/>
          </a:ln>
        </p:spPr>
      </p:pic>
      <p:sp>
        <p:nvSpPr>
          <p:cNvPr id="17" name="Téglalap 16"/>
          <p:cNvSpPr/>
          <p:nvPr/>
        </p:nvSpPr>
        <p:spPr>
          <a:xfrm>
            <a:off x="4788024" y="319812"/>
            <a:ext cx="3672408" cy="1110074"/>
          </a:xfrm>
          <a:prstGeom prst="rect">
            <a:avLst/>
          </a:prstGeom>
          <a:blipFill>
            <a:blip r:embed="rId2"/>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accent2">
                    <a:lumMod val="50000"/>
                  </a:schemeClr>
                </a:solidFill>
                <a:latin typeface="Comic Sans MS" pitchFamily="66" charset="0"/>
              </a:rPr>
              <a:t>Work with your pair. Make a dialogue. Use the menu.</a:t>
            </a:r>
            <a:endParaRPr lang="en-GB" sz="2000" dirty="0">
              <a:solidFill>
                <a:schemeClr val="accent2">
                  <a:lumMod val="50000"/>
                </a:schemeClr>
              </a:solidFill>
              <a:latin typeface="Comic Sans MS" pitchFamily="66" charset="0"/>
            </a:endParaRPr>
          </a:p>
        </p:txBody>
      </p:sp>
      <p:sp>
        <p:nvSpPr>
          <p:cNvPr id="18" name="Akciógomb: Tovább vagy Következő 17">
            <a:hlinkClick r:id="" action="ppaction://hlinkshowjump?jump=nextslide" highlightClick="1"/>
          </p:cNvPr>
          <p:cNvSpPr/>
          <p:nvPr/>
        </p:nvSpPr>
        <p:spPr>
          <a:xfrm>
            <a:off x="7939224" y="5606237"/>
            <a:ext cx="1042416" cy="1042416"/>
          </a:xfrm>
          <a:prstGeom prst="actionButtonForwardNext">
            <a:avLst/>
          </a:prstGeom>
          <a:blipFill>
            <a:blip r:embed="rId2"/>
            <a:tile tx="0" ty="0" sx="100000" sy="100000" flip="none" algn="tl"/>
          </a:blipFill>
          <a:ln>
            <a:solidFill>
              <a:srgbClr val="2A1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62088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405</Words>
  <Application>Microsoft Office PowerPoint</Application>
  <PresentationFormat>Diavetítés a képernyőre (4:3 oldalarány)</PresentationFormat>
  <Paragraphs>140</Paragraphs>
  <Slides>7</Slides>
  <Notes>0</Notes>
  <HiddenSlides>0</HiddenSlides>
  <MMClips>0</MMClips>
  <ScaleCrop>false</ScaleCrop>
  <HeadingPairs>
    <vt:vector size="4" baseType="variant">
      <vt:variant>
        <vt:lpstr>Téma</vt:lpstr>
      </vt:variant>
      <vt:variant>
        <vt:i4>1</vt:i4>
      </vt:variant>
      <vt:variant>
        <vt:lpstr>Diacímek</vt:lpstr>
      </vt:variant>
      <vt:variant>
        <vt:i4>7</vt:i4>
      </vt:variant>
    </vt:vector>
  </HeadingPairs>
  <TitlesOfParts>
    <vt:vector size="8" baseType="lpstr">
      <vt:lpstr>Office-téma</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Dóri</dc:creator>
  <cp:lastModifiedBy>Dóri</cp:lastModifiedBy>
  <cp:revision>31</cp:revision>
  <dcterms:created xsi:type="dcterms:W3CDTF">2011-07-20T14:04:56Z</dcterms:created>
  <dcterms:modified xsi:type="dcterms:W3CDTF">2011-07-21T16:56:55Z</dcterms:modified>
</cp:coreProperties>
</file>