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1D00"/>
    <a:srgbClr val="843F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Világos stíl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9318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4974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61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526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807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5980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991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4797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537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6081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875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98ED7-BC4A-4C3F-BA6C-92D41D113087}" type="datetimeFigureOut">
              <a:rPr lang="hu-HU" smtClean="0"/>
              <a:t>2011.07.22.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1B796-D1AA-4163-BADA-71239C3AD8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0934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2.jpe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5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6.jpeg"/><Relationship Id="rId9" Type="http://schemas.openxmlformats.org/officeDocument/2006/relationships/image" Target="../media/image6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1.jpe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5" Type="http://schemas.openxmlformats.org/officeDocument/2006/relationships/image" Target="../media/image11.png"/><Relationship Id="rId15" Type="http://schemas.openxmlformats.org/officeDocument/2006/relationships/image" Target="../media/image28.png"/><Relationship Id="rId10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Relationship Id="rId1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202600" y="1120761"/>
            <a:ext cx="4678954" cy="3713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hu-HU" sz="4400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hu-H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FRUIT</a:t>
            </a:r>
          </a:p>
          <a:p>
            <a:pPr algn="ctr"/>
            <a:r>
              <a:rPr lang="hu-H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VEGETABLES</a:t>
            </a:r>
          </a:p>
          <a:p>
            <a:pPr algn="ctr"/>
            <a:r>
              <a:rPr lang="hu-H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FOOD</a:t>
            </a:r>
          </a:p>
          <a:p>
            <a:pPr algn="ctr"/>
            <a:r>
              <a:rPr lang="hu-H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DRINKS</a:t>
            </a:r>
          </a:p>
          <a:p>
            <a:pPr algn="ctr"/>
            <a:r>
              <a:rPr lang="hu-HU" sz="2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PART III</a:t>
            </a:r>
          </a:p>
          <a:p>
            <a:pPr algn="ctr"/>
            <a:endParaRPr lang="hu-HU" sz="4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Kép 2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477" y="5733256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Kép 3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677" y="5733256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877" y="5733255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77" y="5733256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77" y="5733256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Kép 7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077" y="5733256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Kép 8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7" y="5733256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Kép 9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7" y="4999830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7" y="4267862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Kép 11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77" y="4999829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Kép 12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77" y="4266404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Kép 13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77" y="3534437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Kép 14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77" y="2801012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Kép 15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7" y="3532979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Kép 16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77" y="2067587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Kép 17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77" y="1334162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Kép 18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77" y="600737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Kép 19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7" y="2799554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Kép 20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7" y="2066129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Kép 21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7" y="1332704"/>
            <a:ext cx="12192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Kép 22" descr="Royalty Free Clipart Image of a Teapot and Mu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7" y="599279"/>
            <a:ext cx="1219200" cy="733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861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kerekített téglalap 1"/>
          <p:cNvSpPr/>
          <p:nvPr/>
        </p:nvSpPr>
        <p:spPr>
          <a:xfrm>
            <a:off x="323528" y="260648"/>
            <a:ext cx="2160240" cy="57606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rgbClr val="3A1D00"/>
                </a:solidFill>
                <a:latin typeface="Comic Sans MS" pitchFamily="66" charset="0"/>
              </a:rPr>
              <a:t>In the pantry</a:t>
            </a:r>
            <a:endParaRPr lang="en-GB" sz="2000" dirty="0">
              <a:solidFill>
                <a:srgbClr val="3A1D00"/>
              </a:solidFill>
              <a:latin typeface="Comic Sans MS" pitchFamily="66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323528" y="1124744"/>
            <a:ext cx="288032" cy="547260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4572000" y="1124744"/>
            <a:ext cx="288032" cy="547260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églalap 4"/>
          <p:cNvSpPr/>
          <p:nvPr/>
        </p:nvSpPr>
        <p:spPr>
          <a:xfrm>
            <a:off x="312587" y="2996952"/>
            <a:ext cx="4536504" cy="14401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/>
          <p:cNvSpPr/>
          <p:nvPr/>
        </p:nvSpPr>
        <p:spPr>
          <a:xfrm>
            <a:off x="323528" y="5733256"/>
            <a:ext cx="4536504" cy="14401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323528" y="2085078"/>
            <a:ext cx="4536504" cy="14401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312587" y="4149080"/>
            <a:ext cx="4536504" cy="14401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323528" y="1124744"/>
            <a:ext cx="4536504" cy="14401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 descr="Royalty Free Clipart Image of a Loaf of Brea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08" y="3390287"/>
            <a:ext cx="12192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 descr="Downloa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15" y="4442615"/>
            <a:ext cx="936104" cy="12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Kép 11" descr="Download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156" y="4442615"/>
            <a:ext cx="46672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Kép 13" descr="Download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985108"/>
            <a:ext cx="1219200" cy="731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Kép 14" descr="Download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11" y="5974641"/>
            <a:ext cx="1219200" cy="7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Kép 15" descr="Royalty Free Clipart Image of a Milk Carton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39" y="4452652"/>
            <a:ext cx="6858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Kép 17" descr="Download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511" y="3212976"/>
            <a:ext cx="12192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Kép 18" descr="Download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928" y="3342662"/>
            <a:ext cx="1219200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Kép 19" descr="Royalty Free Clipart Image of a Wine Bottle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711" y="4429020"/>
            <a:ext cx="35242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Kép 20" descr="Download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633" y="4496805"/>
            <a:ext cx="792088" cy="117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Kép 21" descr="Download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61" y="6038289"/>
            <a:ext cx="1219200" cy="68882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Lekerekített téglalap 22"/>
          <p:cNvSpPr/>
          <p:nvPr/>
        </p:nvSpPr>
        <p:spPr>
          <a:xfrm>
            <a:off x="2860040" y="260648"/>
            <a:ext cx="6104447" cy="144016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rgbClr val="3A1D00"/>
                </a:solidFill>
                <a:latin typeface="Comic Sans MS" pitchFamily="66" charset="0"/>
              </a:rPr>
              <a:t>coffee /bread / pepper /cucumber / egg / flour  water / milk /wine / butter /orange juice / salt pasta /onion / ham /carrot / potato / rice</a:t>
            </a:r>
            <a:endParaRPr lang="en-GB" sz="2000" dirty="0">
              <a:solidFill>
                <a:srgbClr val="3A1D00"/>
              </a:solidFill>
              <a:latin typeface="Comic Sans MS" pitchFamily="66" charset="0"/>
            </a:endParaRPr>
          </a:p>
        </p:txBody>
      </p:sp>
      <p:sp>
        <p:nvSpPr>
          <p:cNvPr id="24" name="Lekerekített téglalap 23"/>
          <p:cNvSpPr/>
          <p:nvPr/>
        </p:nvSpPr>
        <p:spPr>
          <a:xfrm>
            <a:off x="5292080" y="1917172"/>
            <a:ext cx="3384376" cy="575723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Ask each other. Use the words in the box. </a:t>
            </a:r>
            <a:endParaRPr lang="en-GB" dirty="0">
              <a:solidFill>
                <a:srgbClr val="3A1D00"/>
              </a:solidFill>
              <a:latin typeface="Comic Sans MS" pitchFamily="66" charset="0"/>
            </a:endParaRPr>
          </a:p>
        </p:txBody>
      </p:sp>
      <p:sp>
        <p:nvSpPr>
          <p:cNvPr id="25" name="Téglalap 24"/>
          <p:cNvSpPr/>
          <p:nvPr/>
        </p:nvSpPr>
        <p:spPr>
          <a:xfrm>
            <a:off x="5159959" y="2697104"/>
            <a:ext cx="3672407" cy="74371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Comic Sans MS" pitchFamily="66" charset="0"/>
              </a:rPr>
              <a:t>•Have we got 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any</a:t>
            </a:r>
            <a:r>
              <a:rPr lang="en-GB" dirty="0" smtClean="0">
                <a:latin typeface="Comic Sans MS" pitchFamily="66" charset="0"/>
              </a:rPr>
              <a:t> coffee?</a:t>
            </a:r>
          </a:p>
          <a:p>
            <a:r>
              <a:rPr lang="en-GB" dirty="0" smtClean="0">
                <a:latin typeface="Comic Sans MS" pitchFamily="66" charset="0"/>
              </a:rPr>
              <a:t>◦No, we haven’t.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26" name="Téglalap 25"/>
          <p:cNvSpPr/>
          <p:nvPr/>
        </p:nvSpPr>
        <p:spPr>
          <a:xfrm>
            <a:off x="5148062" y="3656103"/>
            <a:ext cx="3672407" cy="74371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Comic Sans MS" pitchFamily="66" charset="0"/>
              </a:rPr>
              <a:t>•Have we got 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any</a:t>
            </a:r>
            <a:r>
              <a:rPr lang="en-GB" dirty="0" smtClean="0">
                <a:latin typeface="Comic Sans MS" pitchFamily="66" charset="0"/>
              </a:rPr>
              <a:t>  carrot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s</a:t>
            </a:r>
            <a:r>
              <a:rPr lang="en-GB" dirty="0" smtClean="0">
                <a:latin typeface="Comic Sans MS" pitchFamily="66" charset="0"/>
              </a:rPr>
              <a:t>?</a:t>
            </a:r>
          </a:p>
          <a:p>
            <a:r>
              <a:rPr lang="en-GB" dirty="0" smtClean="0">
                <a:latin typeface="Comic Sans MS" pitchFamily="66" charset="0"/>
              </a:rPr>
              <a:t>◦Yes, we have 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some </a:t>
            </a:r>
            <a:r>
              <a:rPr lang="en-GB" dirty="0" smtClean="0">
                <a:solidFill>
                  <a:schemeClr val="bg1"/>
                </a:solidFill>
                <a:latin typeface="Comic Sans MS" pitchFamily="66" charset="0"/>
              </a:rPr>
              <a:t>carrot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s</a:t>
            </a:r>
            <a:r>
              <a:rPr lang="en-GB" dirty="0" smtClean="0">
                <a:latin typeface="Comic Sans MS" pitchFamily="66" charset="0"/>
              </a:rPr>
              <a:t>.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27" name="Téglalap 26"/>
          <p:cNvSpPr/>
          <p:nvPr/>
        </p:nvSpPr>
        <p:spPr>
          <a:xfrm>
            <a:off x="5159959" y="4666764"/>
            <a:ext cx="3672407" cy="74371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Comic Sans MS" pitchFamily="66" charset="0"/>
              </a:rPr>
              <a:t>•</a:t>
            </a: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Is</a:t>
            </a:r>
            <a:r>
              <a:rPr lang="en-GB" dirty="0" smtClean="0">
                <a:latin typeface="Comic Sans MS" pitchFamily="66" charset="0"/>
              </a:rPr>
              <a:t> there 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any</a:t>
            </a:r>
            <a:r>
              <a:rPr lang="en-GB" dirty="0" smtClean="0"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milk</a:t>
            </a:r>
            <a:r>
              <a:rPr lang="en-GB" dirty="0" smtClean="0">
                <a:latin typeface="Comic Sans MS" pitchFamily="66" charset="0"/>
              </a:rPr>
              <a:t> on the shelf?</a:t>
            </a:r>
          </a:p>
          <a:p>
            <a:r>
              <a:rPr lang="en-GB" dirty="0" smtClean="0">
                <a:latin typeface="Comic Sans MS" pitchFamily="66" charset="0"/>
              </a:rPr>
              <a:t>◦Yes.  There is 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some </a:t>
            </a:r>
            <a:r>
              <a:rPr lang="en-GB" dirty="0" smtClean="0">
                <a:solidFill>
                  <a:schemeClr val="bg1"/>
                </a:solidFill>
                <a:latin typeface="Comic Sans MS" pitchFamily="66" charset="0"/>
              </a:rPr>
              <a:t>milk</a:t>
            </a:r>
            <a:r>
              <a:rPr lang="en-GB" dirty="0" smtClean="0">
                <a:latin typeface="Comic Sans MS" pitchFamily="66" charset="0"/>
              </a:rPr>
              <a:t>.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28" name="Téglalap 27"/>
          <p:cNvSpPr/>
          <p:nvPr/>
        </p:nvSpPr>
        <p:spPr>
          <a:xfrm>
            <a:off x="5159959" y="5638990"/>
            <a:ext cx="3672407" cy="95836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Comic Sans MS" pitchFamily="66" charset="0"/>
              </a:rPr>
              <a:t>•</a:t>
            </a: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Are</a:t>
            </a:r>
            <a:r>
              <a:rPr lang="en-GB" dirty="0" smtClean="0">
                <a:latin typeface="Comic Sans MS" pitchFamily="66" charset="0"/>
              </a:rPr>
              <a:t> there 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any</a:t>
            </a:r>
            <a:r>
              <a:rPr lang="en-GB" dirty="0" smtClean="0"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apples</a:t>
            </a:r>
            <a:r>
              <a:rPr lang="en-GB" dirty="0" smtClean="0">
                <a:latin typeface="Comic Sans MS" pitchFamily="66" charset="0"/>
              </a:rPr>
              <a:t> on the shelf?</a:t>
            </a:r>
          </a:p>
          <a:p>
            <a:r>
              <a:rPr lang="en-GB" dirty="0" smtClean="0">
                <a:latin typeface="Comic Sans MS" pitchFamily="66" charset="0"/>
              </a:rPr>
              <a:t>◦No. There aren’t 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any </a:t>
            </a:r>
            <a:r>
              <a:rPr lang="en-GB" dirty="0" smtClean="0">
                <a:solidFill>
                  <a:schemeClr val="bg1"/>
                </a:solidFill>
                <a:latin typeface="Comic Sans MS" pitchFamily="66" charset="0"/>
              </a:rPr>
              <a:t>apple</a:t>
            </a: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s</a:t>
            </a:r>
            <a:r>
              <a:rPr lang="en-GB" dirty="0" smtClean="0">
                <a:latin typeface="Comic Sans MS" pitchFamily="66" charset="0"/>
              </a:rPr>
              <a:t>.</a:t>
            </a:r>
            <a:endParaRPr lang="en-GB" dirty="0">
              <a:latin typeface="Comic Sans MS" pitchFamily="66" charset="0"/>
            </a:endParaRPr>
          </a:p>
        </p:txBody>
      </p:sp>
      <p:pic>
        <p:nvPicPr>
          <p:cNvPr id="29" name="Kép 28" descr="Download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328" y="3495062"/>
            <a:ext cx="1219200" cy="742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930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Downloa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" y="215531"/>
            <a:ext cx="112395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Lekerekített téglalap 2"/>
          <p:cNvSpPr/>
          <p:nvPr/>
        </p:nvSpPr>
        <p:spPr>
          <a:xfrm>
            <a:off x="683568" y="582216"/>
            <a:ext cx="2520280" cy="57606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smtClean="0">
                <a:solidFill>
                  <a:srgbClr val="3A1D00"/>
                </a:solidFill>
                <a:latin typeface="Comic Sans MS" pitchFamily="66" charset="0"/>
              </a:rPr>
              <a:t>Let’s go shopping.</a:t>
            </a:r>
            <a:endParaRPr lang="en-GB" sz="2000" dirty="0">
              <a:solidFill>
                <a:srgbClr val="3A1D00"/>
              </a:solidFill>
              <a:latin typeface="Comic Sans MS" pitchFamily="66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04800" y="2353517"/>
            <a:ext cx="8640960" cy="21602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/>
          <p:cNvSpPr/>
          <p:nvPr/>
        </p:nvSpPr>
        <p:spPr>
          <a:xfrm>
            <a:off x="352191" y="3824065"/>
            <a:ext cx="8640960" cy="21602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Lekerekített téglalap 6"/>
          <p:cNvSpPr/>
          <p:nvPr/>
        </p:nvSpPr>
        <p:spPr>
          <a:xfrm>
            <a:off x="3491880" y="332656"/>
            <a:ext cx="5112568" cy="100811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Complete the dialogue with </a:t>
            </a:r>
            <a:r>
              <a:rPr lang="en-GB" b="1" i="1" dirty="0" smtClean="0">
                <a:solidFill>
                  <a:srgbClr val="3A1D00"/>
                </a:solidFill>
                <a:latin typeface="Comic Sans MS" pitchFamily="66" charset="0"/>
              </a:rPr>
              <a:t>some, any, much </a:t>
            </a:r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or</a:t>
            </a:r>
            <a:r>
              <a:rPr lang="en-GB" b="1" i="1" dirty="0" smtClean="0">
                <a:solidFill>
                  <a:srgbClr val="3A1D00"/>
                </a:solidFill>
                <a:latin typeface="Comic Sans MS" pitchFamily="66" charset="0"/>
              </a:rPr>
              <a:t> many. </a:t>
            </a:r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Act the dialogue with your pair.</a:t>
            </a:r>
            <a:endParaRPr lang="en-GB" dirty="0">
              <a:solidFill>
                <a:srgbClr val="3A1D00"/>
              </a:solidFill>
              <a:latin typeface="Comic Sans MS" pitchFamily="66" charset="0"/>
            </a:endParaRPr>
          </a:p>
        </p:txBody>
      </p:sp>
      <p:pic>
        <p:nvPicPr>
          <p:cNvPr id="8" name="Kép 7" descr="Downloa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840" y="1373158"/>
            <a:ext cx="121920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Kép 8" descr="Download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446" y="2619388"/>
            <a:ext cx="620096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Kép 9" descr="Download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92" y="2673673"/>
            <a:ext cx="121920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 descr="Download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344" y="2651549"/>
            <a:ext cx="620096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Kép 11" descr="Download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196" y="2811219"/>
            <a:ext cx="1219200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Kép 14" descr="Download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812" y="2619387"/>
            <a:ext cx="466725" cy="1156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Kép 15" descr="Download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076" y="2570483"/>
            <a:ext cx="46672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Kép 16" descr="Download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801" y="2570483"/>
            <a:ext cx="46672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Kép 17" descr="Download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644" y="1801104"/>
            <a:ext cx="976037" cy="488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Kép 18" descr="Download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80391"/>
            <a:ext cx="1219200" cy="9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Kép 19" descr="Download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61" y="1413319"/>
            <a:ext cx="1032510" cy="870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Kép 20" descr="Royalty Free Clipart Image of a Tomato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171" y="1479934"/>
            <a:ext cx="634071" cy="803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Kép 21" descr="Royalty Free Clipart Image of a Tomato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765" y="1457465"/>
            <a:ext cx="634071" cy="803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Kép 22" descr="Download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52" y="3006157"/>
            <a:ext cx="675040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églalap 25"/>
          <p:cNvSpPr/>
          <p:nvPr/>
        </p:nvSpPr>
        <p:spPr>
          <a:xfrm>
            <a:off x="179512" y="1556792"/>
            <a:ext cx="306262" cy="266429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Téglalap 26"/>
          <p:cNvSpPr/>
          <p:nvPr/>
        </p:nvSpPr>
        <p:spPr>
          <a:xfrm>
            <a:off x="8687023" y="1556792"/>
            <a:ext cx="306262" cy="266429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9" name="Kép 28" descr="Download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372" y="1701562"/>
            <a:ext cx="12192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Kép 29" descr="Royalty Free Clipart Image of a Ham Roast on a Plate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36" y="1421075"/>
            <a:ext cx="12192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Kép 30" descr="Download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86" y="1611654"/>
            <a:ext cx="757881" cy="64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Kép 31" descr="Royalty Free Clipart Image of a Banana"/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47" y="2673673"/>
            <a:ext cx="838200" cy="110215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Lekerekített téglalap 32"/>
          <p:cNvSpPr/>
          <p:nvPr/>
        </p:nvSpPr>
        <p:spPr>
          <a:xfrm>
            <a:off x="4258417" y="4221088"/>
            <a:ext cx="4428606" cy="252028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S    •Can I help you?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C    ◦Yes, Have you </a:t>
            </a:r>
            <a:r>
              <a:rPr lang="en-GB" dirty="0" err="1" smtClean="0">
                <a:solidFill>
                  <a:srgbClr val="3A1D00"/>
                </a:solidFill>
                <a:latin typeface="Comic Sans MS" pitchFamily="66" charset="0"/>
              </a:rPr>
              <a:t>got____flour</a:t>
            </a:r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?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S    •Yes, </a:t>
            </a:r>
            <a:r>
              <a:rPr lang="en-GB" dirty="0" err="1" smtClean="0">
                <a:solidFill>
                  <a:srgbClr val="3A1D00"/>
                </a:solidFill>
                <a:latin typeface="Comic Sans MS" pitchFamily="66" charset="0"/>
              </a:rPr>
              <a:t>How_____do</a:t>
            </a:r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  you need?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C    ◦Three packets, please. I also need ____</a:t>
            </a:r>
            <a:r>
              <a:rPr lang="en-GB" dirty="0" err="1" smtClean="0">
                <a:solidFill>
                  <a:srgbClr val="3A1D00"/>
                </a:solidFill>
                <a:latin typeface="Comic Sans MS" pitchFamily="66" charset="0"/>
              </a:rPr>
              <a:t>babanas</a:t>
            </a:r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.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S     •How____?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C     ◦Five, please.</a:t>
            </a:r>
            <a:endParaRPr lang="en-GB" dirty="0">
              <a:solidFill>
                <a:srgbClr val="3A1D00"/>
              </a:solidFill>
              <a:latin typeface="Comic Sans MS" pitchFamily="66" charset="0"/>
            </a:endParaRPr>
          </a:p>
        </p:txBody>
      </p:sp>
      <p:sp>
        <p:nvSpPr>
          <p:cNvPr id="34" name="Lekerekített téglalap 33"/>
          <p:cNvSpPr/>
          <p:nvPr/>
        </p:nvSpPr>
        <p:spPr>
          <a:xfrm>
            <a:off x="551548" y="4221088"/>
            <a:ext cx="3408199" cy="252028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rgbClr val="3A1D00"/>
                </a:solidFill>
                <a:latin typeface="Comic Sans MS" pitchFamily="66" charset="0"/>
              </a:rPr>
              <a:t>How much?     How many?</a:t>
            </a:r>
          </a:p>
          <a:p>
            <a:endParaRPr lang="en-GB" dirty="0" smtClean="0">
              <a:solidFill>
                <a:srgbClr val="3A1D00"/>
              </a:solidFill>
              <a:latin typeface="Comic Sans MS" pitchFamily="66" charset="0"/>
            </a:endParaRP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  flour                bananas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________       ________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________       ________ 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________       ________</a:t>
            </a:r>
          </a:p>
          <a:p>
            <a:r>
              <a:rPr lang="hu-HU" dirty="0" smtClean="0">
                <a:solidFill>
                  <a:srgbClr val="3A1D00"/>
                </a:solidFill>
                <a:latin typeface="Comic Sans MS" pitchFamily="66" charset="0"/>
              </a:rPr>
              <a:t>________       ________</a:t>
            </a:r>
          </a:p>
          <a:p>
            <a:endParaRPr lang="hu-HU" dirty="0">
              <a:solidFill>
                <a:srgbClr val="3A1D00"/>
              </a:solidFill>
              <a:latin typeface="Comic Sans MS" pitchFamily="66" charset="0"/>
            </a:endParaRPr>
          </a:p>
        </p:txBody>
      </p:sp>
      <p:sp>
        <p:nvSpPr>
          <p:cNvPr id="35" name="Lekerekített téglalap 34"/>
          <p:cNvSpPr/>
          <p:nvPr/>
        </p:nvSpPr>
        <p:spPr>
          <a:xfrm>
            <a:off x="551548" y="4202878"/>
            <a:ext cx="3439241" cy="252028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b="1" dirty="0" smtClean="0">
              <a:solidFill>
                <a:srgbClr val="3A1D00"/>
              </a:solidFill>
              <a:latin typeface="Comic Sans MS" pitchFamily="66" charset="0"/>
            </a:endParaRPr>
          </a:p>
          <a:p>
            <a:r>
              <a:rPr lang="en-GB" b="1" dirty="0" smtClean="0">
                <a:solidFill>
                  <a:srgbClr val="3A1D00"/>
                </a:solidFill>
                <a:latin typeface="Comic Sans MS" pitchFamily="66" charset="0"/>
              </a:rPr>
              <a:t>How much?   How many?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  flour                bananas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  cheese             pears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  ham                 cabbages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  lemonade         tomatoes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   ham                chips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   tuna                melons</a:t>
            </a:r>
          </a:p>
          <a:p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   bread            </a:t>
            </a:r>
            <a:r>
              <a:rPr lang="hu-HU" dirty="0" smtClean="0">
                <a:solidFill>
                  <a:srgbClr val="3A1D00"/>
                </a:solidFill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apples</a:t>
            </a:r>
          </a:p>
          <a:p>
            <a:endParaRPr lang="hu-HU" dirty="0">
              <a:solidFill>
                <a:srgbClr val="3A1D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13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3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kerekített téglalap 1"/>
          <p:cNvSpPr/>
          <p:nvPr/>
        </p:nvSpPr>
        <p:spPr>
          <a:xfrm>
            <a:off x="235489" y="116632"/>
            <a:ext cx="4076286" cy="86409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How good is your memory? </a:t>
            </a:r>
            <a:r>
              <a:rPr lang="hu-HU" dirty="0" smtClean="0">
                <a:solidFill>
                  <a:srgbClr val="3A1D00"/>
                </a:solidFill>
                <a:latin typeface="Comic Sans MS" pitchFamily="66" charset="0"/>
              </a:rPr>
              <a:t>  </a:t>
            </a:r>
          </a:p>
          <a:p>
            <a:pPr algn="ctr"/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What food  is there in the pantry?</a:t>
            </a:r>
            <a:endParaRPr lang="en-GB" dirty="0">
              <a:solidFill>
                <a:srgbClr val="3A1D00"/>
              </a:solidFill>
              <a:latin typeface="Comic Sans MS" pitchFamily="66" charset="0"/>
            </a:endParaRPr>
          </a:p>
        </p:txBody>
      </p:sp>
      <p:pic>
        <p:nvPicPr>
          <p:cNvPr id="3" name="Kép 2" descr="Royalty Free Clipart Image of a Loaf of Brea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596" y="4695503"/>
            <a:ext cx="12192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Kép 3" descr="Downloa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66" y="1268438"/>
            <a:ext cx="12192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Downloa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89" y="2317344"/>
            <a:ext cx="1219200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Download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35" y="3936514"/>
            <a:ext cx="936104" cy="1205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Kép 7" descr="Download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833" y="5454566"/>
            <a:ext cx="46672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Kép 8" descr="Royalty Free Clipart Image of a Milk Carton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23912"/>
            <a:ext cx="6858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 descr="Royalty Free Clipart Image of a Ham Roast on a Plate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24" y="1267660"/>
            <a:ext cx="12192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Kép 11" descr="Download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89" y="3282841"/>
            <a:ext cx="976037" cy="488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Kép 12" descr="Download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66" y="3753899"/>
            <a:ext cx="1219200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4" descr="http://t2.gstatic.com/images?q=tbn:ANd9GcT47cXiVapdVLqKuHW85O2KGzR1XIn_3A1AxOJbxKj1W_MrU2fCY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590" y="4695503"/>
            <a:ext cx="576063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t1.gstatic.com/images?q=tbn:ANd9GcRfDSQ7DFLIh8nuCpVtKZ1EbabFvAJ3RrDnUQR_UvPLlLJQ01yHZ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01" y="3197391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t1.gstatic.com/images?q=tbn:ANd9GcRfDSQ7DFLIh8nuCpVtKZ1EbabFvAJ3RrDnUQR_UvPLlLJQ01yHZ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01" y="1101456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t2.gstatic.com/images?q=tbn:ANd9GcT47cXiVapdVLqKuHW85O2KGzR1XIn_3A1AxOJbxKj1W_MrU2fCY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342" y="2324119"/>
            <a:ext cx="576063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://t2.gstatic.com/images?q=tbn:ANd9GcT47cXiVapdVLqKuHW85O2KGzR1XIn_3A1AxOJbxKj1W_MrU2fCY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534" y="1124982"/>
            <a:ext cx="576063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t2.gstatic.com/images?q=tbn:ANd9GcT47cXiVapdVLqKuHW85O2KGzR1XIn_3A1AxOJbxKj1W_MrU2fCY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64" y="4553290"/>
            <a:ext cx="576063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://t2.gstatic.com/images?q=tbn:ANd9GcT47cXiVapdVLqKuHW85O2KGzR1XIn_3A1AxOJbxKj1W_MrU2fCY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10" y="5426003"/>
            <a:ext cx="576063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t2.gstatic.com/images?q=tbn:ANd9GcT47cXiVapdVLqKuHW85O2KGzR1XIn_3A1AxOJbxKj1W_MrU2fCY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538" y="5776134"/>
            <a:ext cx="576063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t1.gstatic.com/images?q=tbn:ANd9GcRfDSQ7DFLIh8nuCpVtKZ1EbabFvAJ3RrDnUQR_UvPLlLJQ01yHZ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558" y="3581531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églalap 24"/>
          <p:cNvSpPr/>
          <p:nvPr/>
        </p:nvSpPr>
        <p:spPr>
          <a:xfrm>
            <a:off x="1860267" y="1414000"/>
            <a:ext cx="2332063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isn’t any ham.</a:t>
            </a:r>
            <a:endParaRPr lang="en-GB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6" name="Téglalap 25"/>
          <p:cNvSpPr/>
          <p:nvPr/>
        </p:nvSpPr>
        <p:spPr>
          <a:xfrm>
            <a:off x="1780715" y="3224892"/>
            <a:ext cx="2491165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isn’t any cheese</a:t>
            </a:r>
            <a:r>
              <a:rPr lang="hu-HU" sz="1600" dirty="0" smtClean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hu-HU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7" name="Téglalap 26"/>
          <p:cNvSpPr/>
          <p:nvPr/>
        </p:nvSpPr>
        <p:spPr>
          <a:xfrm>
            <a:off x="1791405" y="4454580"/>
            <a:ext cx="2332063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is a little flour</a:t>
            </a:r>
            <a:r>
              <a:rPr lang="hu-HU" sz="1600" dirty="0" smtClean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hu-HU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8" name="Téglalap 27"/>
          <p:cNvSpPr/>
          <p:nvPr/>
        </p:nvSpPr>
        <p:spPr>
          <a:xfrm>
            <a:off x="1747409" y="5733490"/>
            <a:ext cx="2332063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is a little milk</a:t>
            </a:r>
            <a:r>
              <a:rPr lang="hu-HU" sz="1600" dirty="0" smtClean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hu-HU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9" name="Téglalap 28"/>
          <p:cNvSpPr/>
          <p:nvPr/>
        </p:nvSpPr>
        <p:spPr>
          <a:xfrm>
            <a:off x="1979712" y="2386706"/>
            <a:ext cx="2332063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are a few eggs</a:t>
            </a:r>
            <a:r>
              <a:rPr lang="hu-HU" sz="1600" dirty="0" smtClean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hu-HU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30" name="Kép 29" descr="Download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254" y="2517035"/>
            <a:ext cx="757881" cy="64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6" descr="http://t1.gstatic.com/images?q=tbn:ANd9GcRfDSQ7DFLIh8nuCpVtKZ1EbabFvAJ3RrDnUQR_UvPLlLJQ01yHZ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135" y="2531927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églalap 31"/>
          <p:cNvSpPr/>
          <p:nvPr/>
        </p:nvSpPr>
        <p:spPr>
          <a:xfrm>
            <a:off x="6469990" y="1414000"/>
            <a:ext cx="2500726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are a few cucumbers.</a:t>
            </a:r>
            <a:endParaRPr lang="en-GB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3" name="Téglalap 32"/>
          <p:cNvSpPr/>
          <p:nvPr/>
        </p:nvSpPr>
        <p:spPr>
          <a:xfrm>
            <a:off x="6518311" y="2503765"/>
            <a:ext cx="2452405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aren’t any pears</a:t>
            </a:r>
            <a:r>
              <a:rPr lang="hu-HU" sz="1600" dirty="0" smtClean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hu-HU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4" name="Téglalap 33"/>
          <p:cNvSpPr/>
          <p:nvPr/>
        </p:nvSpPr>
        <p:spPr>
          <a:xfrm>
            <a:off x="6496199" y="3634401"/>
            <a:ext cx="2332063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aren’t any melons.</a:t>
            </a:r>
            <a:endParaRPr lang="en-GB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5" name="Téglalap 34"/>
          <p:cNvSpPr/>
          <p:nvPr/>
        </p:nvSpPr>
        <p:spPr>
          <a:xfrm>
            <a:off x="6638653" y="4637781"/>
            <a:ext cx="2332063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is a little bread.</a:t>
            </a:r>
            <a:endParaRPr lang="en-GB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6" name="Téglalap 35"/>
          <p:cNvSpPr/>
          <p:nvPr/>
        </p:nvSpPr>
        <p:spPr>
          <a:xfrm>
            <a:off x="6518311" y="5777254"/>
            <a:ext cx="2332063" cy="604226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  <a:latin typeface="Comic Sans MS" pitchFamily="66" charset="0"/>
              </a:rPr>
              <a:t>There is a little water</a:t>
            </a:r>
            <a:r>
              <a:rPr lang="hu-HU" sz="1600" dirty="0" smtClean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hu-HU" sz="1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7" name="Lekerekített téglalap 36"/>
          <p:cNvSpPr/>
          <p:nvPr/>
        </p:nvSpPr>
        <p:spPr>
          <a:xfrm>
            <a:off x="4894430" y="208112"/>
            <a:ext cx="4076286" cy="86409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843F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Make sentences using </a:t>
            </a:r>
            <a:r>
              <a:rPr lang="en-GB" b="1" i="1" dirty="0" smtClean="0">
                <a:solidFill>
                  <a:srgbClr val="3A1D00"/>
                </a:solidFill>
                <a:latin typeface="Comic Sans MS" pitchFamily="66" charset="0"/>
              </a:rPr>
              <a:t>any, a few, </a:t>
            </a:r>
            <a:r>
              <a:rPr lang="en-GB" dirty="0" smtClean="0">
                <a:solidFill>
                  <a:srgbClr val="3A1D00"/>
                </a:solidFill>
                <a:latin typeface="Comic Sans MS" pitchFamily="66" charset="0"/>
              </a:rPr>
              <a:t>or</a:t>
            </a:r>
            <a:r>
              <a:rPr lang="en-GB" b="1" i="1" dirty="0" smtClean="0">
                <a:solidFill>
                  <a:srgbClr val="3A1D00"/>
                </a:solidFill>
                <a:latin typeface="Comic Sans MS" pitchFamily="66" charset="0"/>
              </a:rPr>
              <a:t> a little.</a:t>
            </a:r>
            <a:endParaRPr lang="en-GB" dirty="0" smtClean="0">
              <a:solidFill>
                <a:srgbClr val="3A1D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00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260648"/>
            <a:ext cx="5688632" cy="5760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Comic Sans MS" pitchFamily="66" charset="0"/>
              </a:rPr>
              <a:t>WORD SEARCH     How many words can you find?</a:t>
            </a:r>
            <a:endParaRPr lang="en-GB" dirty="0">
              <a:solidFill>
                <a:schemeClr val="bg1"/>
              </a:solidFill>
              <a:latin typeface="Comic Sans MS" pitchFamily="66" charset="0"/>
            </a:endParaRP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794764"/>
              </p:ext>
            </p:extLst>
          </p:nvPr>
        </p:nvGraphicFramePr>
        <p:xfrm>
          <a:off x="251520" y="1052738"/>
          <a:ext cx="5832650" cy="5249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3265"/>
                <a:gridCol w="583265"/>
                <a:gridCol w="583265"/>
                <a:gridCol w="583265"/>
                <a:gridCol w="583265"/>
                <a:gridCol w="583265"/>
                <a:gridCol w="583265"/>
                <a:gridCol w="583265"/>
                <a:gridCol w="583265"/>
                <a:gridCol w="583265"/>
              </a:tblGrid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P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Z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W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S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H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C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C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B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B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U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M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7240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K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M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F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F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U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D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Z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F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M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H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S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B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K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D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J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K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H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F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H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U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B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M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P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C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C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W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D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V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W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217279"/>
              </p:ext>
            </p:extLst>
          </p:nvPr>
        </p:nvGraphicFramePr>
        <p:xfrm>
          <a:off x="251520" y="1052736"/>
          <a:ext cx="5832650" cy="5249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3265"/>
                <a:gridCol w="583265"/>
                <a:gridCol w="583265"/>
                <a:gridCol w="583265"/>
                <a:gridCol w="583265"/>
                <a:gridCol w="583265"/>
                <a:gridCol w="583265"/>
                <a:gridCol w="583265"/>
                <a:gridCol w="583265"/>
                <a:gridCol w="583265"/>
              </a:tblGrid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P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Z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W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S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H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C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C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B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B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U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M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67240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K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M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F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F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U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D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Z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F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M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H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G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S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B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K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D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J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K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H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F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H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L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U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B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M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P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C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A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C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O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R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</a:tr>
              <a:tr h="525658"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T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W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N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E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D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V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I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 smtClean="0">
                          <a:latin typeface="Comic Sans MS" pitchFamily="66" charset="0"/>
                        </a:rPr>
                        <a:t>W</a:t>
                      </a:r>
                      <a:endParaRPr lang="hu-HU" sz="28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Lekerekített téglalap 4"/>
          <p:cNvSpPr/>
          <p:nvPr/>
        </p:nvSpPr>
        <p:spPr>
          <a:xfrm>
            <a:off x="6228184" y="548680"/>
            <a:ext cx="2736304" cy="590465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3A1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itchFamily="66" charset="0"/>
              </a:rPr>
              <a:t>Are you healthy?</a:t>
            </a:r>
          </a:p>
          <a:p>
            <a:pPr algn="ctr"/>
            <a:endParaRPr lang="en-GB" sz="2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itchFamily="66" charset="0"/>
              </a:rPr>
              <a:t>What do you eat for breakfast?</a:t>
            </a:r>
          </a:p>
          <a:p>
            <a:pPr algn="ctr"/>
            <a:endParaRPr lang="en-GB" sz="2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itchFamily="66" charset="0"/>
              </a:rPr>
              <a:t>What do you eat for lunch?</a:t>
            </a:r>
          </a:p>
          <a:p>
            <a:pPr algn="ctr"/>
            <a:endParaRPr lang="en-GB" sz="2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itchFamily="66" charset="0"/>
              </a:rPr>
              <a:t>What do you eat for dinner?</a:t>
            </a:r>
          </a:p>
          <a:p>
            <a:pPr algn="ctr"/>
            <a:endParaRPr lang="en-GB" sz="24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itchFamily="66" charset="0"/>
              </a:rPr>
              <a:t>Ask each other.</a:t>
            </a:r>
            <a:endParaRPr lang="en-GB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8" name="Kép 7" descr="Royalty Free Clipart Image of a Garden Angel With a Pitch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697" y="173329"/>
            <a:ext cx="1008112" cy="807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140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553</Words>
  <Application>Microsoft Office PowerPoint</Application>
  <PresentationFormat>Diavetítés a képernyőre (4:3 oldalarány)</PresentationFormat>
  <Paragraphs>264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Dóri</dc:creator>
  <cp:lastModifiedBy>Dóri</cp:lastModifiedBy>
  <cp:revision>22</cp:revision>
  <dcterms:created xsi:type="dcterms:W3CDTF">2011-07-21T17:07:15Z</dcterms:created>
  <dcterms:modified xsi:type="dcterms:W3CDTF">2011-07-22T13:21:43Z</dcterms:modified>
</cp:coreProperties>
</file>