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1D00"/>
    <a:srgbClr val="843F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Világos stílu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98ED7-BC4A-4C3F-BA6C-92D41D113087}" type="datetimeFigureOut">
              <a:rPr lang="hu-HU" smtClean="0"/>
              <a:t>2011.07.22.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B796-D1AA-4163-BADA-71239C3AD8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9318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98ED7-BC4A-4C3F-BA6C-92D41D113087}" type="datetimeFigureOut">
              <a:rPr lang="hu-HU" smtClean="0"/>
              <a:t>2011.07.22.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B796-D1AA-4163-BADA-71239C3AD8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4974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98ED7-BC4A-4C3F-BA6C-92D41D113087}" type="datetimeFigureOut">
              <a:rPr lang="hu-HU" smtClean="0"/>
              <a:t>2011.07.22.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B796-D1AA-4163-BADA-71239C3AD8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616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98ED7-BC4A-4C3F-BA6C-92D41D113087}" type="datetimeFigureOut">
              <a:rPr lang="hu-HU" smtClean="0"/>
              <a:t>2011.07.22.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B796-D1AA-4163-BADA-71239C3AD8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15262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98ED7-BC4A-4C3F-BA6C-92D41D113087}" type="datetimeFigureOut">
              <a:rPr lang="hu-HU" smtClean="0"/>
              <a:t>2011.07.22.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B796-D1AA-4163-BADA-71239C3AD8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8075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98ED7-BC4A-4C3F-BA6C-92D41D113087}" type="datetimeFigureOut">
              <a:rPr lang="hu-HU" smtClean="0"/>
              <a:t>2011.07.22.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B796-D1AA-4163-BADA-71239C3AD8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5980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98ED7-BC4A-4C3F-BA6C-92D41D113087}" type="datetimeFigureOut">
              <a:rPr lang="hu-HU" smtClean="0"/>
              <a:t>2011.07.22.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B796-D1AA-4163-BADA-71239C3AD8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991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98ED7-BC4A-4C3F-BA6C-92D41D113087}" type="datetimeFigureOut">
              <a:rPr lang="hu-HU" smtClean="0"/>
              <a:t>2011.07.22.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B796-D1AA-4163-BADA-71239C3AD8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4797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98ED7-BC4A-4C3F-BA6C-92D41D113087}" type="datetimeFigureOut">
              <a:rPr lang="hu-HU" smtClean="0"/>
              <a:t>2011.07.22.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B796-D1AA-4163-BADA-71239C3AD8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5377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98ED7-BC4A-4C3F-BA6C-92D41D113087}" type="datetimeFigureOut">
              <a:rPr lang="hu-HU" smtClean="0"/>
              <a:t>2011.07.22.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B796-D1AA-4163-BADA-71239C3AD8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6081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98ED7-BC4A-4C3F-BA6C-92D41D113087}" type="datetimeFigureOut">
              <a:rPr lang="hu-HU" smtClean="0"/>
              <a:t>2011.07.22.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B796-D1AA-4163-BADA-71239C3AD8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875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98ED7-BC4A-4C3F-BA6C-92D41D113087}" type="datetimeFigureOut">
              <a:rPr lang="hu-HU" smtClean="0"/>
              <a:t>2011.07.22.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1B796-D1AA-4163-BADA-71239C3AD8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70934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4.png"/><Relationship Id="rId18" Type="http://schemas.openxmlformats.org/officeDocument/2006/relationships/image" Target="../media/image29.png"/><Relationship Id="rId3" Type="http://schemas.openxmlformats.org/officeDocument/2006/relationships/image" Target="../media/image2.jpeg"/><Relationship Id="rId7" Type="http://schemas.openxmlformats.org/officeDocument/2006/relationships/image" Target="../media/image19.png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2" Type="http://schemas.openxmlformats.org/officeDocument/2006/relationships/image" Target="../media/image15.png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11" Type="http://schemas.openxmlformats.org/officeDocument/2006/relationships/image" Target="../media/image22.png"/><Relationship Id="rId5" Type="http://schemas.openxmlformats.org/officeDocument/2006/relationships/image" Target="../media/image17.pn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4" Type="http://schemas.openxmlformats.org/officeDocument/2006/relationships/image" Target="../media/image16.jpeg"/><Relationship Id="rId9" Type="http://schemas.openxmlformats.org/officeDocument/2006/relationships/image" Target="../media/image6.png"/><Relationship Id="rId14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31.jpe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12" Type="http://schemas.openxmlformats.org/officeDocument/2006/relationships/image" Target="../media/image3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20.png"/><Relationship Id="rId5" Type="http://schemas.openxmlformats.org/officeDocument/2006/relationships/image" Target="../media/image11.png"/><Relationship Id="rId15" Type="http://schemas.openxmlformats.org/officeDocument/2006/relationships/image" Target="../media/image28.png"/><Relationship Id="rId10" Type="http://schemas.openxmlformats.org/officeDocument/2006/relationships/image" Target="../media/image21.png"/><Relationship Id="rId4" Type="http://schemas.openxmlformats.org/officeDocument/2006/relationships/image" Target="../media/image10.png"/><Relationship Id="rId9" Type="http://schemas.openxmlformats.org/officeDocument/2006/relationships/image" Target="../media/image27.png"/><Relationship Id="rId14" Type="http://schemas.openxmlformats.org/officeDocument/2006/relationships/image" Target="../media/image1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202600" y="1120761"/>
            <a:ext cx="4678954" cy="371358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2">
                  <a:lumMod val="75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hu-HU" sz="4400" b="1" dirty="0" smtClean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hu-HU" sz="44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FRUIT</a:t>
            </a:r>
          </a:p>
          <a:p>
            <a:pPr algn="ctr"/>
            <a:r>
              <a:rPr lang="hu-HU" sz="44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VEGETABLES</a:t>
            </a:r>
          </a:p>
          <a:p>
            <a:pPr algn="ctr"/>
            <a:r>
              <a:rPr lang="hu-HU" sz="44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FOOD</a:t>
            </a:r>
          </a:p>
          <a:p>
            <a:pPr algn="ctr"/>
            <a:r>
              <a:rPr lang="hu-HU" sz="44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DRINKS</a:t>
            </a:r>
          </a:p>
          <a:p>
            <a:pPr algn="ctr"/>
            <a:r>
              <a:rPr lang="hu-HU" sz="28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PART III</a:t>
            </a:r>
          </a:p>
          <a:p>
            <a:pPr algn="ctr"/>
            <a:endParaRPr lang="hu-HU" sz="4400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Kép 2" descr="Royalty Free Clipart Image of a Teapot and Mu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2477" y="5733256"/>
            <a:ext cx="12192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Kép 3" descr="Royalty Free Clipart Image of a Teapot and Mu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1677" y="5733256"/>
            <a:ext cx="12192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Kép 4" descr="Royalty Free Clipart Image of a Teapot and Mu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0877" y="5733255"/>
            <a:ext cx="12192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Kép 5" descr="Royalty Free Clipart Image of a Teapot and Mu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0077" y="5733256"/>
            <a:ext cx="12192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Kép 6" descr="Royalty Free Clipart Image of a Teapot and Mu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277" y="5733256"/>
            <a:ext cx="12192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ép 7" descr="Royalty Free Clipart Image of a Teapot and Mu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077" y="5733256"/>
            <a:ext cx="12192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Kép 8" descr="Royalty Free Clipart Image of a Teapot and Mu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877" y="5733256"/>
            <a:ext cx="12192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Kép 9" descr="Royalty Free Clipart Image of a Teapot and Mu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877" y="4999830"/>
            <a:ext cx="12192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Kép 10" descr="Royalty Free Clipart Image of a Teapot and Mu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877" y="4267862"/>
            <a:ext cx="12192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Kép 11" descr="Royalty Free Clipart Image of a Teapot and Mu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0077" y="4999829"/>
            <a:ext cx="12192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Kép 12" descr="Royalty Free Clipart Image of a Teapot and Mu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0077" y="4266404"/>
            <a:ext cx="12192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Kép 13" descr="Royalty Free Clipart Image of a Teapot and Mu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0077" y="3534437"/>
            <a:ext cx="12192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Kép 14" descr="Royalty Free Clipart Image of a Teapot and Mu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0077" y="2801012"/>
            <a:ext cx="12192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Kép 15" descr="Royalty Free Clipart Image of a Teapot and Mu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877" y="3532979"/>
            <a:ext cx="12192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Kép 16" descr="Royalty Free Clipart Image of a Teapot and Mu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0077" y="2067587"/>
            <a:ext cx="12192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Kép 17" descr="Royalty Free Clipart Image of a Teapot and Mu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0077" y="1334162"/>
            <a:ext cx="12192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Kép 18" descr="Royalty Free Clipart Image of a Teapot and Mu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0077" y="600737"/>
            <a:ext cx="12192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Kép 19" descr="Royalty Free Clipart Image of a Teapot and Mu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877" y="2799554"/>
            <a:ext cx="12192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Kép 20" descr="Royalty Free Clipart Image of a Teapot and Mu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877" y="2066129"/>
            <a:ext cx="12192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Kép 21" descr="Royalty Free Clipart Image of a Teapot and Mu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877" y="1332704"/>
            <a:ext cx="12192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Kép 22" descr="Royalty Free Clipart Image of a Teapot and Mu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877" y="599279"/>
            <a:ext cx="1219200" cy="7334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861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ekerekített téglalap 1"/>
          <p:cNvSpPr/>
          <p:nvPr/>
        </p:nvSpPr>
        <p:spPr>
          <a:xfrm>
            <a:off x="323528" y="260648"/>
            <a:ext cx="2160240" cy="576064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3A1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rgbClr val="3A1D00"/>
                </a:solidFill>
                <a:latin typeface="Comic Sans MS" pitchFamily="66" charset="0"/>
              </a:rPr>
              <a:t>In the pantry</a:t>
            </a:r>
            <a:endParaRPr lang="en-GB" sz="2000" dirty="0">
              <a:solidFill>
                <a:srgbClr val="3A1D00"/>
              </a:solidFill>
              <a:latin typeface="Comic Sans MS" pitchFamily="66" charset="0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323528" y="1124744"/>
            <a:ext cx="288032" cy="547260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3A1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4572000" y="1124744"/>
            <a:ext cx="288032" cy="547260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3A1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312587" y="2996952"/>
            <a:ext cx="4536504" cy="14401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3A1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323528" y="5733256"/>
            <a:ext cx="4536504" cy="14401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3A1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323528" y="2085078"/>
            <a:ext cx="4536504" cy="14401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3A1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312587" y="4149080"/>
            <a:ext cx="4536504" cy="14401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3A1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Téglalap 8"/>
          <p:cNvSpPr/>
          <p:nvPr/>
        </p:nvSpPr>
        <p:spPr>
          <a:xfrm>
            <a:off x="323528" y="1124744"/>
            <a:ext cx="4536504" cy="14401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3A1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0" name="Kép 9" descr="Royalty Free Clipart Image of a Loaf of Bread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908" y="3390287"/>
            <a:ext cx="12192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Kép 10" descr="Download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15" y="4442615"/>
            <a:ext cx="936104" cy="12056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Kép 11" descr="Download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156" y="4442615"/>
            <a:ext cx="466725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Kép 13" descr="Download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985108"/>
            <a:ext cx="1219200" cy="7315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Kép 14" descr="Download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11" y="5974641"/>
            <a:ext cx="1219200" cy="75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Kép 15" descr="Royalty Free Clipart Image of a Milk Carton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7939" y="4452652"/>
            <a:ext cx="68580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Kép 17" descr="Download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511" y="3212976"/>
            <a:ext cx="1219200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Kép 18" descr="Download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2928" y="3342662"/>
            <a:ext cx="1219200" cy="74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Kép 19" descr="Royalty Free Clipart Image of a Wine Bottle"/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711" y="4429020"/>
            <a:ext cx="352425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Kép 20" descr="Download"/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633" y="4496805"/>
            <a:ext cx="792088" cy="11775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Kép 21" descr="Download"/>
          <p:cNvPicPr/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561" y="6038289"/>
            <a:ext cx="1219200" cy="688827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Lekerekített téglalap 22"/>
          <p:cNvSpPr/>
          <p:nvPr/>
        </p:nvSpPr>
        <p:spPr>
          <a:xfrm>
            <a:off x="2860040" y="260648"/>
            <a:ext cx="6104447" cy="144016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3A1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rgbClr val="3A1D00"/>
                </a:solidFill>
                <a:latin typeface="Comic Sans MS" pitchFamily="66" charset="0"/>
              </a:rPr>
              <a:t>coffee /bread / pepper /cucumber / egg / flour  water / milk /wine / butter /orange juice / salt pasta /onion / ham /carrot / potato / rice</a:t>
            </a:r>
            <a:endParaRPr lang="en-GB" sz="2000" dirty="0">
              <a:solidFill>
                <a:srgbClr val="3A1D00"/>
              </a:solidFill>
              <a:latin typeface="Comic Sans MS" pitchFamily="66" charset="0"/>
            </a:endParaRPr>
          </a:p>
        </p:txBody>
      </p:sp>
      <p:sp>
        <p:nvSpPr>
          <p:cNvPr id="24" name="Lekerekített téglalap 23"/>
          <p:cNvSpPr/>
          <p:nvPr/>
        </p:nvSpPr>
        <p:spPr>
          <a:xfrm>
            <a:off x="5292080" y="1917172"/>
            <a:ext cx="3384376" cy="575723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3A1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3A1D00"/>
                </a:solidFill>
                <a:latin typeface="Comic Sans MS" pitchFamily="66" charset="0"/>
              </a:rPr>
              <a:t>Ask each other. Use the words in the box. </a:t>
            </a:r>
            <a:endParaRPr lang="en-GB" dirty="0">
              <a:solidFill>
                <a:srgbClr val="3A1D00"/>
              </a:solidFill>
              <a:latin typeface="Comic Sans MS" pitchFamily="66" charset="0"/>
            </a:endParaRPr>
          </a:p>
        </p:txBody>
      </p:sp>
      <p:sp>
        <p:nvSpPr>
          <p:cNvPr id="25" name="Téglalap 24"/>
          <p:cNvSpPr/>
          <p:nvPr/>
        </p:nvSpPr>
        <p:spPr>
          <a:xfrm>
            <a:off x="5159959" y="2697104"/>
            <a:ext cx="3672407" cy="74371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3A1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latin typeface="Comic Sans MS" pitchFamily="66" charset="0"/>
              </a:rPr>
              <a:t>•Have we got </a:t>
            </a:r>
            <a:r>
              <a:rPr lang="en-GB" dirty="0" smtClean="0">
                <a:solidFill>
                  <a:srgbClr val="FFFF00"/>
                </a:solidFill>
                <a:latin typeface="Comic Sans MS" pitchFamily="66" charset="0"/>
              </a:rPr>
              <a:t>any</a:t>
            </a:r>
            <a:r>
              <a:rPr lang="en-GB" dirty="0" smtClean="0">
                <a:latin typeface="Comic Sans MS" pitchFamily="66" charset="0"/>
              </a:rPr>
              <a:t> coffee?</a:t>
            </a:r>
          </a:p>
          <a:p>
            <a:r>
              <a:rPr lang="en-GB" dirty="0" smtClean="0">
                <a:latin typeface="Comic Sans MS" pitchFamily="66" charset="0"/>
              </a:rPr>
              <a:t>◦No, we haven’t.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26" name="Téglalap 25"/>
          <p:cNvSpPr/>
          <p:nvPr/>
        </p:nvSpPr>
        <p:spPr>
          <a:xfrm>
            <a:off x="5148062" y="3656103"/>
            <a:ext cx="3672407" cy="74371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3A1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latin typeface="Comic Sans MS" pitchFamily="66" charset="0"/>
              </a:rPr>
              <a:t>•Have we got </a:t>
            </a:r>
            <a:r>
              <a:rPr lang="en-GB" dirty="0" smtClean="0">
                <a:solidFill>
                  <a:srgbClr val="FFFF00"/>
                </a:solidFill>
                <a:latin typeface="Comic Sans MS" pitchFamily="66" charset="0"/>
              </a:rPr>
              <a:t>any</a:t>
            </a:r>
            <a:r>
              <a:rPr lang="en-GB" dirty="0" smtClean="0">
                <a:latin typeface="Comic Sans MS" pitchFamily="66" charset="0"/>
              </a:rPr>
              <a:t>  carrot</a:t>
            </a:r>
            <a:r>
              <a:rPr lang="en-GB" dirty="0" smtClean="0">
                <a:solidFill>
                  <a:srgbClr val="FFFF00"/>
                </a:solidFill>
                <a:latin typeface="Comic Sans MS" pitchFamily="66" charset="0"/>
              </a:rPr>
              <a:t>s</a:t>
            </a:r>
            <a:r>
              <a:rPr lang="en-GB" dirty="0" smtClean="0">
                <a:latin typeface="Comic Sans MS" pitchFamily="66" charset="0"/>
              </a:rPr>
              <a:t>?</a:t>
            </a:r>
          </a:p>
          <a:p>
            <a:r>
              <a:rPr lang="en-GB" dirty="0" smtClean="0">
                <a:latin typeface="Comic Sans MS" pitchFamily="66" charset="0"/>
              </a:rPr>
              <a:t>◦Yes, we have </a:t>
            </a:r>
            <a:r>
              <a:rPr lang="en-GB" dirty="0" smtClean="0">
                <a:solidFill>
                  <a:srgbClr val="FFFF00"/>
                </a:solidFill>
                <a:latin typeface="Comic Sans MS" pitchFamily="66" charset="0"/>
              </a:rPr>
              <a:t>some 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carrot</a:t>
            </a:r>
            <a:r>
              <a:rPr lang="en-GB" dirty="0" smtClean="0">
                <a:solidFill>
                  <a:srgbClr val="FFFF00"/>
                </a:solidFill>
                <a:latin typeface="Comic Sans MS" pitchFamily="66" charset="0"/>
              </a:rPr>
              <a:t>s</a:t>
            </a:r>
            <a:r>
              <a:rPr lang="en-GB" dirty="0" smtClean="0">
                <a:latin typeface="Comic Sans MS" pitchFamily="66" charset="0"/>
              </a:rPr>
              <a:t>.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27" name="Téglalap 26"/>
          <p:cNvSpPr/>
          <p:nvPr/>
        </p:nvSpPr>
        <p:spPr>
          <a:xfrm>
            <a:off x="5159959" y="4666764"/>
            <a:ext cx="3672407" cy="74371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3A1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latin typeface="Comic Sans MS" pitchFamily="66" charset="0"/>
              </a:rPr>
              <a:t>•</a:t>
            </a: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Is</a:t>
            </a:r>
            <a:r>
              <a:rPr lang="en-GB" dirty="0" smtClean="0">
                <a:latin typeface="Comic Sans MS" pitchFamily="66" charset="0"/>
              </a:rPr>
              <a:t> there </a:t>
            </a:r>
            <a:r>
              <a:rPr lang="en-GB" dirty="0" smtClean="0">
                <a:solidFill>
                  <a:srgbClr val="FFFF00"/>
                </a:solidFill>
                <a:latin typeface="Comic Sans MS" pitchFamily="66" charset="0"/>
              </a:rPr>
              <a:t>any</a:t>
            </a: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milk</a:t>
            </a:r>
            <a:r>
              <a:rPr lang="en-GB" dirty="0" smtClean="0">
                <a:latin typeface="Comic Sans MS" pitchFamily="66" charset="0"/>
              </a:rPr>
              <a:t> on the shelf?</a:t>
            </a:r>
          </a:p>
          <a:p>
            <a:r>
              <a:rPr lang="en-GB" dirty="0" smtClean="0">
                <a:latin typeface="Comic Sans MS" pitchFamily="66" charset="0"/>
              </a:rPr>
              <a:t>◦Yes.  There is </a:t>
            </a:r>
            <a:r>
              <a:rPr lang="en-GB" dirty="0" smtClean="0">
                <a:solidFill>
                  <a:srgbClr val="FFFF00"/>
                </a:solidFill>
                <a:latin typeface="Comic Sans MS" pitchFamily="66" charset="0"/>
              </a:rPr>
              <a:t>some 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milk</a:t>
            </a:r>
            <a:r>
              <a:rPr lang="en-GB" dirty="0" smtClean="0">
                <a:latin typeface="Comic Sans MS" pitchFamily="66" charset="0"/>
              </a:rPr>
              <a:t>.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28" name="Téglalap 27"/>
          <p:cNvSpPr/>
          <p:nvPr/>
        </p:nvSpPr>
        <p:spPr>
          <a:xfrm>
            <a:off x="5159959" y="5638990"/>
            <a:ext cx="3672407" cy="95836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3A1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latin typeface="Comic Sans MS" pitchFamily="66" charset="0"/>
              </a:rPr>
              <a:t>•</a:t>
            </a: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Are</a:t>
            </a:r>
            <a:r>
              <a:rPr lang="en-GB" dirty="0" smtClean="0">
                <a:latin typeface="Comic Sans MS" pitchFamily="66" charset="0"/>
              </a:rPr>
              <a:t> there </a:t>
            </a:r>
            <a:r>
              <a:rPr lang="en-GB" dirty="0" smtClean="0">
                <a:solidFill>
                  <a:srgbClr val="FFFF00"/>
                </a:solidFill>
                <a:latin typeface="Comic Sans MS" pitchFamily="66" charset="0"/>
              </a:rPr>
              <a:t>any</a:t>
            </a: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apples</a:t>
            </a:r>
            <a:r>
              <a:rPr lang="en-GB" dirty="0" smtClean="0">
                <a:latin typeface="Comic Sans MS" pitchFamily="66" charset="0"/>
              </a:rPr>
              <a:t> on the shelf?</a:t>
            </a:r>
          </a:p>
          <a:p>
            <a:r>
              <a:rPr lang="en-GB" dirty="0" smtClean="0">
                <a:latin typeface="Comic Sans MS" pitchFamily="66" charset="0"/>
              </a:rPr>
              <a:t>◦No. There aren’t </a:t>
            </a:r>
            <a:r>
              <a:rPr lang="en-GB" dirty="0" smtClean="0">
                <a:solidFill>
                  <a:srgbClr val="FFFF00"/>
                </a:solidFill>
                <a:latin typeface="Comic Sans MS" pitchFamily="66" charset="0"/>
              </a:rPr>
              <a:t>any 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apple</a:t>
            </a:r>
            <a:r>
              <a:rPr lang="en-GB" dirty="0" smtClean="0">
                <a:solidFill>
                  <a:srgbClr val="FFFF00"/>
                </a:solidFill>
                <a:latin typeface="Comic Sans MS" pitchFamily="66" charset="0"/>
              </a:rPr>
              <a:t>s</a:t>
            </a:r>
            <a:r>
              <a:rPr lang="en-GB" dirty="0" smtClean="0">
                <a:latin typeface="Comic Sans MS" pitchFamily="66" charset="0"/>
              </a:rPr>
              <a:t>.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29" name="Kép 28" descr="Download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328" y="3495062"/>
            <a:ext cx="1219200" cy="742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930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Downloa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1" y="215531"/>
            <a:ext cx="1123950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Lekerekített téglalap 2"/>
          <p:cNvSpPr/>
          <p:nvPr/>
        </p:nvSpPr>
        <p:spPr>
          <a:xfrm>
            <a:off x="683568" y="582216"/>
            <a:ext cx="2520280" cy="576064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843F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 smtClean="0">
                <a:solidFill>
                  <a:srgbClr val="3A1D00"/>
                </a:solidFill>
                <a:latin typeface="Comic Sans MS" pitchFamily="66" charset="0"/>
              </a:rPr>
              <a:t>Let’s go shopping.</a:t>
            </a:r>
            <a:endParaRPr lang="en-GB" sz="2000" dirty="0">
              <a:solidFill>
                <a:srgbClr val="3A1D00"/>
              </a:solidFill>
              <a:latin typeface="Comic Sans MS" pitchFamily="66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04800" y="2353517"/>
            <a:ext cx="8640960" cy="21602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rgbClr val="843F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352191" y="3824065"/>
            <a:ext cx="8640960" cy="21602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rgbClr val="843F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Lekerekített téglalap 6"/>
          <p:cNvSpPr/>
          <p:nvPr/>
        </p:nvSpPr>
        <p:spPr>
          <a:xfrm>
            <a:off x="3491880" y="332656"/>
            <a:ext cx="5112568" cy="1008112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843F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3A1D00"/>
                </a:solidFill>
                <a:latin typeface="Comic Sans MS" pitchFamily="66" charset="0"/>
              </a:rPr>
              <a:t>Complete the dialogue with </a:t>
            </a:r>
            <a:r>
              <a:rPr lang="en-GB" b="1" i="1" dirty="0" smtClean="0">
                <a:solidFill>
                  <a:srgbClr val="3A1D00"/>
                </a:solidFill>
                <a:latin typeface="Comic Sans MS" pitchFamily="66" charset="0"/>
              </a:rPr>
              <a:t>some, any, much </a:t>
            </a:r>
            <a:r>
              <a:rPr lang="en-GB" dirty="0" smtClean="0">
                <a:solidFill>
                  <a:srgbClr val="3A1D00"/>
                </a:solidFill>
                <a:latin typeface="Comic Sans MS" pitchFamily="66" charset="0"/>
              </a:rPr>
              <a:t>or</a:t>
            </a:r>
            <a:r>
              <a:rPr lang="en-GB" b="1" i="1" dirty="0" smtClean="0">
                <a:solidFill>
                  <a:srgbClr val="3A1D00"/>
                </a:solidFill>
                <a:latin typeface="Comic Sans MS" pitchFamily="66" charset="0"/>
              </a:rPr>
              <a:t> many. </a:t>
            </a:r>
            <a:r>
              <a:rPr lang="en-GB" dirty="0" smtClean="0">
                <a:solidFill>
                  <a:srgbClr val="3A1D00"/>
                </a:solidFill>
                <a:latin typeface="Comic Sans MS" pitchFamily="66" charset="0"/>
              </a:rPr>
              <a:t>Act the dialogue with your pair.</a:t>
            </a:r>
            <a:endParaRPr lang="en-GB" dirty="0">
              <a:solidFill>
                <a:srgbClr val="3A1D00"/>
              </a:solidFill>
              <a:latin typeface="Comic Sans MS" pitchFamily="66" charset="0"/>
            </a:endParaRPr>
          </a:p>
        </p:txBody>
      </p:sp>
      <p:pic>
        <p:nvPicPr>
          <p:cNvPr id="8" name="Kép 7" descr="Download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840" y="1373158"/>
            <a:ext cx="1219200" cy="94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Kép 8" descr="Download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446" y="2619388"/>
            <a:ext cx="620096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Kép 9" descr="Download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92" y="2673673"/>
            <a:ext cx="1219200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Kép 10" descr="Download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344" y="2651549"/>
            <a:ext cx="620096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Kép 11" descr="Download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196" y="2811219"/>
            <a:ext cx="1219200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Kép 14" descr="Download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8812" y="2619387"/>
            <a:ext cx="466725" cy="11564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Kép 15" descr="Download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076" y="2570483"/>
            <a:ext cx="466725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Kép 16" descr="Download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4801" y="2570483"/>
            <a:ext cx="466725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Kép 17" descr="Download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7644" y="1801104"/>
            <a:ext cx="976037" cy="4883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Kép 18" descr="Download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780391"/>
            <a:ext cx="1219200" cy="962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Kép 19" descr="Download"/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0161" y="1413319"/>
            <a:ext cx="1032510" cy="8705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Kép 20" descr="Royalty Free Clipart Image of a Tomato"/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171" y="1479934"/>
            <a:ext cx="634071" cy="803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Kép 21" descr="Royalty Free Clipart Image of a Tomato"/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765" y="1457465"/>
            <a:ext cx="634071" cy="803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Kép 22" descr="Download"/>
          <p:cNvPicPr/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452" y="3006157"/>
            <a:ext cx="675040" cy="72008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Téglalap 25"/>
          <p:cNvSpPr/>
          <p:nvPr/>
        </p:nvSpPr>
        <p:spPr>
          <a:xfrm>
            <a:off x="179512" y="1556792"/>
            <a:ext cx="306262" cy="2664296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rgbClr val="843F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Téglalap 26"/>
          <p:cNvSpPr/>
          <p:nvPr/>
        </p:nvSpPr>
        <p:spPr>
          <a:xfrm>
            <a:off x="8687023" y="1556792"/>
            <a:ext cx="306262" cy="2664296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rgbClr val="843F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29" name="Kép 28" descr="Download"/>
          <p:cNvPicPr/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9372" y="1701562"/>
            <a:ext cx="1219200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Kép 29" descr="Royalty Free Clipart Image of a Ham Roast on a Plate"/>
          <p:cNvPicPr/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836" y="1421075"/>
            <a:ext cx="1219200" cy="87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Kép 30" descr="Download"/>
          <p:cNvPicPr/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186" y="1611654"/>
            <a:ext cx="757881" cy="64933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Kép 31" descr="Royalty Free Clipart Image of a Banana"/>
          <p:cNvPicPr/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747" y="2673673"/>
            <a:ext cx="838200" cy="110215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Lekerekített téglalap 32"/>
          <p:cNvSpPr/>
          <p:nvPr/>
        </p:nvSpPr>
        <p:spPr>
          <a:xfrm>
            <a:off x="4258417" y="4221088"/>
            <a:ext cx="4428606" cy="252028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843F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rgbClr val="3A1D00"/>
                </a:solidFill>
                <a:latin typeface="Comic Sans MS" pitchFamily="66" charset="0"/>
              </a:rPr>
              <a:t>S    •Can I help you?</a:t>
            </a:r>
          </a:p>
          <a:p>
            <a:r>
              <a:rPr lang="en-GB" dirty="0" smtClean="0">
                <a:solidFill>
                  <a:srgbClr val="3A1D00"/>
                </a:solidFill>
                <a:latin typeface="Comic Sans MS" pitchFamily="66" charset="0"/>
              </a:rPr>
              <a:t>C    ◦Yes, Have you </a:t>
            </a:r>
            <a:r>
              <a:rPr lang="en-GB" dirty="0" err="1" smtClean="0">
                <a:solidFill>
                  <a:srgbClr val="3A1D00"/>
                </a:solidFill>
                <a:latin typeface="Comic Sans MS" pitchFamily="66" charset="0"/>
              </a:rPr>
              <a:t>got____flour</a:t>
            </a:r>
            <a:r>
              <a:rPr lang="en-GB" dirty="0" smtClean="0">
                <a:solidFill>
                  <a:srgbClr val="3A1D00"/>
                </a:solidFill>
                <a:latin typeface="Comic Sans MS" pitchFamily="66" charset="0"/>
              </a:rPr>
              <a:t>?</a:t>
            </a:r>
          </a:p>
          <a:p>
            <a:r>
              <a:rPr lang="en-GB" dirty="0" smtClean="0">
                <a:solidFill>
                  <a:srgbClr val="3A1D00"/>
                </a:solidFill>
                <a:latin typeface="Comic Sans MS" pitchFamily="66" charset="0"/>
              </a:rPr>
              <a:t>S    •Yes, </a:t>
            </a:r>
            <a:r>
              <a:rPr lang="en-GB" dirty="0" err="1" smtClean="0">
                <a:solidFill>
                  <a:srgbClr val="3A1D00"/>
                </a:solidFill>
                <a:latin typeface="Comic Sans MS" pitchFamily="66" charset="0"/>
              </a:rPr>
              <a:t>How_____do</a:t>
            </a:r>
            <a:r>
              <a:rPr lang="en-GB" dirty="0" smtClean="0">
                <a:solidFill>
                  <a:srgbClr val="3A1D00"/>
                </a:solidFill>
                <a:latin typeface="Comic Sans MS" pitchFamily="66" charset="0"/>
              </a:rPr>
              <a:t>  you need?</a:t>
            </a:r>
          </a:p>
          <a:p>
            <a:r>
              <a:rPr lang="en-GB" dirty="0" smtClean="0">
                <a:solidFill>
                  <a:srgbClr val="3A1D00"/>
                </a:solidFill>
                <a:latin typeface="Comic Sans MS" pitchFamily="66" charset="0"/>
              </a:rPr>
              <a:t>C    ◦Three packets, please. I also need ____</a:t>
            </a:r>
            <a:r>
              <a:rPr lang="en-GB" dirty="0" err="1" smtClean="0">
                <a:solidFill>
                  <a:srgbClr val="3A1D00"/>
                </a:solidFill>
                <a:latin typeface="Comic Sans MS" pitchFamily="66" charset="0"/>
              </a:rPr>
              <a:t>babanas</a:t>
            </a:r>
            <a:r>
              <a:rPr lang="en-GB" dirty="0" smtClean="0">
                <a:solidFill>
                  <a:srgbClr val="3A1D00"/>
                </a:solidFill>
                <a:latin typeface="Comic Sans MS" pitchFamily="66" charset="0"/>
              </a:rPr>
              <a:t>.</a:t>
            </a:r>
          </a:p>
          <a:p>
            <a:r>
              <a:rPr lang="en-GB" dirty="0" smtClean="0">
                <a:solidFill>
                  <a:srgbClr val="3A1D00"/>
                </a:solidFill>
                <a:latin typeface="Comic Sans MS" pitchFamily="66" charset="0"/>
              </a:rPr>
              <a:t>S     •How____?</a:t>
            </a:r>
          </a:p>
          <a:p>
            <a:r>
              <a:rPr lang="en-GB" dirty="0" smtClean="0">
                <a:solidFill>
                  <a:srgbClr val="3A1D00"/>
                </a:solidFill>
                <a:latin typeface="Comic Sans MS" pitchFamily="66" charset="0"/>
              </a:rPr>
              <a:t>C     ◦Five, please.</a:t>
            </a:r>
            <a:endParaRPr lang="en-GB" dirty="0">
              <a:solidFill>
                <a:srgbClr val="3A1D00"/>
              </a:solidFill>
              <a:latin typeface="Comic Sans MS" pitchFamily="66" charset="0"/>
            </a:endParaRPr>
          </a:p>
        </p:txBody>
      </p:sp>
      <p:sp>
        <p:nvSpPr>
          <p:cNvPr id="34" name="Lekerekített téglalap 33"/>
          <p:cNvSpPr/>
          <p:nvPr/>
        </p:nvSpPr>
        <p:spPr>
          <a:xfrm>
            <a:off x="551548" y="4221088"/>
            <a:ext cx="3408199" cy="252028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843F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rgbClr val="3A1D00"/>
                </a:solidFill>
                <a:latin typeface="Comic Sans MS" pitchFamily="66" charset="0"/>
              </a:rPr>
              <a:t>How much?     How many?</a:t>
            </a:r>
          </a:p>
          <a:p>
            <a:endParaRPr lang="en-GB" dirty="0" smtClean="0">
              <a:solidFill>
                <a:srgbClr val="3A1D00"/>
              </a:solidFill>
              <a:latin typeface="Comic Sans MS" pitchFamily="66" charset="0"/>
            </a:endParaRPr>
          </a:p>
          <a:p>
            <a:r>
              <a:rPr lang="en-GB" dirty="0" smtClean="0">
                <a:solidFill>
                  <a:srgbClr val="3A1D00"/>
                </a:solidFill>
                <a:latin typeface="Comic Sans MS" pitchFamily="66" charset="0"/>
              </a:rPr>
              <a:t>  flour                bananas</a:t>
            </a:r>
          </a:p>
          <a:p>
            <a:r>
              <a:rPr lang="en-GB" dirty="0" smtClean="0">
                <a:solidFill>
                  <a:srgbClr val="3A1D00"/>
                </a:solidFill>
                <a:latin typeface="Comic Sans MS" pitchFamily="66" charset="0"/>
              </a:rPr>
              <a:t>________       ________</a:t>
            </a:r>
          </a:p>
          <a:p>
            <a:r>
              <a:rPr lang="en-GB" dirty="0" smtClean="0">
                <a:solidFill>
                  <a:srgbClr val="3A1D00"/>
                </a:solidFill>
                <a:latin typeface="Comic Sans MS" pitchFamily="66" charset="0"/>
              </a:rPr>
              <a:t>________       ________ </a:t>
            </a:r>
          </a:p>
          <a:p>
            <a:r>
              <a:rPr lang="en-GB" dirty="0" smtClean="0">
                <a:solidFill>
                  <a:srgbClr val="3A1D00"/>
                </a:solidFill>
                <a:latin typeface="Comic Sans MS" pitchFamily="66" charset="0"/>
              </a:rPr>
              <a:t>________       ________</a:t>
            </a:r>
          </a:p>
          <a:p>
            <a:r>
              <a:rPr lang="hu-HU" dirty="0" smtClean="0">
                <a:solidFill>
                  <a:srgbClr val="3A1D00"/>
                </a:solidFill>
                <a:latin typeface="Comic Sans MS" pitchFamily="66" charset="0"/>
              </a:rPr>
              <a:t>________       ________</a:t>
            </a:r>
          </a:p>
          <a:p>
            <a:endParaRPr lang="hu-HU" dirty="0">
              <a:solidFill>
                <a:srgbClr val="3A1D00"/>
              </a:solidFill>
              <a:latin typeface="Comic Sans MS" pitchFamily="66" charset="0"/>
            </a:endParaRPr>
          </a:p>
        </p:txBody>
      </p:sp>
      <p:sp>
        <p:nvSpPr>
          <p:cNvPr id="35" name="Lekerekített téglalap 34"/>
          <p:cNvSpPr/>
          <p:nvPr/>
        </p:nvSpPr>
        <p:spPr>
          <a:xfrm>
            <a:off x="551548" y="4202878"/>
            <a:ext cx="3439241" cy="252028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843F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b="1" dirty="0" smtClean="0">
              <a:solidFill>
                <a:srgbClr val="3A1D00"/>
              </a:solidFill>
              <a:latin typeface="Comic Sans MS" pitchFamily="66" charset="0"/>
            </a:endParaRPr>
          </a:p>
          <a:p>
            <a:r>
              <a:rPr lang="en-GB" b="1" dirty="0" smtClean="0">
                <a:solidFill>
                  <a:srgbClr val="3A1D00"/>
                </a:solidFill>
                <a:latin typeface="Comic Sans MS" pitchFamily="66" charset="0"/>
              </a:rPr>
              <a:t>How much?   How many?</a:t>
            </a:r>
          </a:p>
          <a:p>
            <a:r>
              <a:rPr lang="en-GB" dirty="0" smtClean="0">
                <a:solidFill>
                  <a:srgbClr val="3A1D00"/>
                </a:solidFill>
                <a:latin typeface="Comic Sans MS" pitchFamily="66" charset="0"/>
              </a:rPr>
              <a:t>  flour                bananas</a:t>
            </a:r>
          </a:p>
          <a:p>
            <a:r>
              <a:rPr lang="en-GB" dirty="0" smtClean="0">
                <a:solidFill>
                  <a:srgbClr val="3A1D00"/>
                </a:solidFill>
                <a:latin typeface="Comic Sans MS" pitchFamily="66" charset="0"/>
              </a:rPr>
              <a:t>  cheese             pears</a:t>
            </a:r>
          </a:p>
          <a:p>
            <a:r>
              <a:rPr lang="en-GB" dirty="0" smtClean="0">
                <a:solidFill>
                  <a:srgbClr val="3A1D00"/>
                </a:solidFill>
                <a:latin typeface="Comic Sans MS" pitchFamily="66" charset="0"/>
              </a:rPr>
              <a:t>  ham                 cabbages</a:t>
            </a:r>
          </a:p>
          <a:p>
            <a:r>
              <a:rPr lang="en-GB" dirty="0" smtClean="0">
                <a:solidFill>
                  <a:srgbClr val="3A1D00"/>
                </a:solidFill>
                <a:latin typeface="Comic Sans MS" pitchFamily="66" charset="0"/>
              </a:rPr>
              <a:t>  lemonade         tomatoes</a:t>
            </a:r>
          </a:p>
          <a:p>
            <a:r>
              <a:rPr lang="en-GB" dirty="0" smtClean="0">
                <a:solidFill>
                  <a:srgbClr val="3A1D00"/>
                </a:solidFill>
                <a:latin typeface="Comic Sans MS" pitchFamily="66" charset="0"/>
              </a:rPr>
              <a:t>   ham                chips</a:t>
            </a:r>
          </a:p>
          <a:p>
            <a:r>
              <a:rPr lang="en-GB" dirty="0" smtClean="0">
                <a:solidFill>
                  <a:srgbClr val="3A1D00"/>
                </a:solidFill>
                <a:latin typeface="Comic Sans MS" pitchFamily="66" charset="0"/>
              </a:rPr>
              <a:t>   tuna                melons</a:t>
            </a:r>
          </a:p>
          <a:p>
            <a:r>
              <a:rPr lang="en-GB" dirty="0" smtClean="0">
                <a:solidFill>
                  <a:srgbClr val="3A1D00"/>
                </a:solidFill>
                <a:latin typeface="Comic Sans MS" pitchFamily="66" charset="0"/>
              </a:rPr>
              <a:t>   bread            </a:t>
            </a:r>
            <a:r>
              <a:rPr lang="hu-HU" dirty="0" smtClean="0">
                <a:solidFill>
                  <a:srgbClr val="3A1D00"/>
                </a:solidFill>
                <a:latin typeface="Comic Sans MS" pitchFamily="66" charset="0"/>
              </a:rPr>
              <a:t> </a:t>
            </a:r>
            <a:r>
              <a:rPr lang="en-GB" dirty="0" smtClean="0">
                <a:solidFill>
                  <a:srgbClr val="3A1D00"/>
                </a:solidFill>
                <a:latin typeface="Comic Sans MS" pitchFamily="66" charset="0"/>
              </a:rPr>
              <a:t>apples</a:t>
            </a:r>
          </a:p>
          <a:p>
            <a:endParaRPr lang="hu-HU" dirty="0">
              <a:solidFill>
                <a:srgbClr val="3A1D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13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3" grpId="0" animBg="1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ekerekített téglalap 1"/>
          <p:cNvSpPr/>
          <p:nvPr/>
        </p:nvSpPr>
        <p:spPr>
          <a:xfrm>
            <a:off x="235489" y="116632"/>
            <a:ext cx="4076286" cy="864096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843F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3A1D00"/>
                </a:solidFill>
                <a:latin typeface="Comic Sans MS" pitchFamily="66" charset="0"/>
              </a:rPr>
              <a:t>How good is your memory? </a:t>
            </a:r>
            <a:r>
              <a:rPr lang="hu-HU" dirty="0" smtClean="0">
                <a:solidFill>
                  <a:srgbClr val="3A1D00"/>
                </a:solidFill>
                <a:latin typeface="Comic Sans MS" pitchFamily="66" charset="0"/>
              </a:rPr>
              <a:t>  </a:t>
            </a:r>
          </a:p>
          <a:p>
            <a:pPr algn="ctr"/>
            <a:r>
              <a:rPr lang="en-GB" dirty="0" smtClean="0">
                <a:solidFill>
                  <a:srgbClr val="3A1D00"/>
                </a:solidFill>
                <a:latin typeface="Comic Sans MS" pitchFamily="66" charset="0"/>
              </a:rPr>
              <a:t>What food  is there in the pantry?</a:t>
            </a:r>
            <a:endParaRPr lang="en-GB" dirty="0">
              <a:solidFill>
                <a:srgbClr val="3A1D00"/>
              </a:solidFill>
              <a:latin typeface="Comic Sans MS" pitchFamily="66" charset="0"/>
            </a:endParaRPr>
          </a:p>
        </p:txBody>
      </p:sp>
      <p:pic>
        <p:nvPicPr>
          <p:cNvPr id="3" name="Kép 2" descr="Royalty Free Clipart Image of a Loaf of Brea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596" y="4695503"/>
            <a:ext cx="12192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Kép 3" descr="Download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4366" y="1268438"/>
            <a:ext cx="1219200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Kép 4" descr="Download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489" y="2317344"/>
            <a:ext cx="1219200" cy="74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Kép 6" descr="Download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35" y="3936514"/>
            <a:ext cx="936104" cy="120560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ép 7" descr="Download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833" y="5454566"/>
            <a:ext cx="466725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Kép 8" descr="Royalty Free Clipart Image of a Milk Carton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23912"/>
            <a:ext cx="68580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Kép 10" descr="Royalty Free Clipart Image of a Ham Roast on a Plate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24" y="1267660"/>
            <a:ext cx="1219200" cy="87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Kép 11" descr="Download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489" y="3282841"/>
            <a:ext cx="976037" cy="4883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Kép 12" descr="Download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4366" y="3753899"/>
            <a:ext cx="1219200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4" descr="http://t2.gstatic.com/images?q=tbn:ANd9GcT47cXiVapdVLqKuHW85O2KGzR1XIn_3A1AxOJbxKj1W_MrU2fCYA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2590" y="4695503"/>
            <a:ext cx="576063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http://t1.gstatic.com/images?q=tbn:ANd9GcRfDSQ7DFLIh8nuCpVtKZ1EbabFvAJ3RrDnUQR_UvPLlLJQ01yHZQ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801" y="3197391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http://t1.gstatic.com/images?q=tbn:ANd9GcRfDSQ7DFLIh8nuCpVtKZ1EbabFvAJ3RrDnUQR_UvPLlLJQ01yHZQ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801" y="1101456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http://t2.gstatic.com/images?q=tbn:ANd9GcT47cXiVapdVLqKuHW85O2KGzR1XIn_3A1AxOJbxKj1W_MrU2fCYA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342" y="2324119"/>
            <a:ext cx="576063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http://t2.gstatic.com/images?q=tbn:ANd9GcT47cXiVapdVLqKuHW85O2KGzR1XIn_3A1AxOJbxKj1W_MrU2fCYA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534" y="1124982"/>
            <a:ext cx="576063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http://t2.gstatic.com/images?q=tbn:ANd9GcT47cXiVapdVLqKuHW85O2KGzR1XIn_3A1AxOJbxKj1W_MrU2fCYA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664" y="4553290"/>
            <a:ext cx="576063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http://t2.gstatic.com/images?q=tbn:ANd9GcT47cXiVapdVLqKuHW85O2KGzR1XIn_3A1AxOJbxKj1W_MrU2fCYA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310" y="5426003"/>
            <a:ext cx="576063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http://t2.gstatic.com/images?q=tbn:ANd9GcT47cXiVapdVLqKuHW85O2KGzR1XIn_3A1AxOJbxKj1W_MrU2fCYA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538" y="5776134"/>
            <a:ext cx="576063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6" descr="http://t1.gstatic.com/images?q=tbn:ANd9GcRfDSQ7DFLIh8nuCpVtKZ1EbabFvAJ3RrDnUQR_UvPLlLJQ01yHZQ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4558" y="3581531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églalap 24"/>
          <p:cNvSpPr/>
          <p:nvPr/>
        </p:nvSpPr>
        <p:spPr>
          <a:xfrm>
            <a:off x="1860267" y="1414000"/>
            <a:ext cx="2332063" cy="604226"/>
          </a:xfrm>
          <a:prstGeom prst="rect">
            <a:avLst/>
          </a:prstGeom>
          <a:blipFill>
            <a:blip r:embed="rId14"/>
            <a:tile tx="0" ty="0" sx="100000" sy="100000" flip="none" algn="tl"/>
          </a:blipFill>
          <a:ln>
            <a:solidFill>
              <a:srgbClr val="843F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Comic Sans MS" pitchFamily="66" charset="0"/>
              </a:rPr>
              <a:t>There isn’t any ham.</a:t>
            </a:r>
            <a:endParaRPr lang="en-GB" sz="1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6" name="Téglalap 25"/>
          <p:cNvSpPr/>
          <p:nvPr/>
        </p:nvSpPr>
        <p:spPr>
          <a:xfrm>
            <a:off x="1780715" y="3224892"/>
            <a:ext cx="2491165" cy="604226"/>
          </a:xfrm>
          <a:prstGeom prst="rect">
            <a:avLst/>
          </a:prstGeom>
          <a:blipFill>
            <a:blip r:embed="rId14"/>
            <a:tile tx="0" ty="0" sx="100000" sy="100000" flip="none" algn="tl"/>
          </a:blipFill>
          <a:ln>
            <a:solidFill>
              <a:srgbClr val="843F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Comic Sans MS" pitchFamily="66" charset="0"/>
              </a:rPr>
              <a:t>There isn’t any cheese</a:t>
            </a:r>
            <a:r>
              <a:rPr lang="hu-HU" sz="16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hu-HU" sz="1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7" name="Téglalap 26"/>
          <p:cNvSpPr/>
          <p:nvPr/>
        </p:nvSpPr>
        <p:spPr>
          <a:xfrm>
            <a:off x="1791405" y="4454580"/>
            <a:ext cx="2332063" cy="604226"/>
          </a:xfrm>
          <a:prstGeom prst="rect">
            <a:avLst/>
          </a:prstGeom>
          <a:blipFill>
            <a:blip r:embed="rId14"/>
            <a:tile tx="0" ty="0" sx="100000" sy="100000" flip="none" algn="tl"/>
          </a:blipFill>
          <a:ln>
            <a:solidFill>
              <a:srgbClr val="843F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Comic Sans MS" pitchFamily="66" charset="0"/>
              </a:rPr>
              <a:t>There is a little flour</a:t>
            </a:r>
            <a:r>
              <a:rPr lang="hu-HU" sz="16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hu-HU" sz="1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8" name="Téglalap 27"/>
          <p:cNvSpPr/>
          <p:nvPr/>
        </p:nvSpPr>
        <p:spPr>
          <a:xfrm>
            <a:off x="1747409" y="5733490"/>
            <a:ext cx="2332063" cy="604226"/>
          </a:xfrm>
          <a:prstGeom prst="rect">
            <a:avLst/>
          </a:prstGeom>
          <a:blipFill>
            <a:blip r:embed="rId14"/>
            <a:tile tx="0" ty="0" sx="100000" sy="100000" flip="none" algn="tl"/>
          </a:blipFill>
          <a:ln>
            <a:solidFill>
              <a:srgbClr val="843F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Comic Sans MS" pitchFamily="66" charset="0"/>
              </a:rPr>
              <a:t>There is a little milk</a:t>
            </a:r>
            <a:r>
              <a:rPr lang="hu-HU" sz="16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hu-HU" sz="1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9" name="Téglalap 28"/>
          <p:cNvSpPr/>
          <p:nvPr/>
        </p:nvSpPr>
        <p:spPr>
          <a:xfrm>
            <a:off x="1979712" y="2386706"/>
            <a:ext cx="2332063" cy="604226"/>
          </a:xfrm>
          <a:prstGeom prst="rect">
            <a:avLst/>
          </a:prstGeom>
          <a:blipFill>
            <a:blip r:embed="rId14"/>
            <a:tile tx="0" ty="0" sx="100000" sy="100000" flip="none" algn="tl"/>
          </a:blipFill>
          <a:ln>
            <a:solidFill>
              <a:srgbClr val="843F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Comic Sans MS" pitchFamily="66" charset="0"/>
              </a:rPr>
              <a:t>There are a few eggs</a:t>
            </a:r>
            <a:r>
              <a:rPr lang="hu-HU" sz="16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hu-HU" sz="1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30" name="Kép 29" descr="Download"/>
          <p:cNvPicPr/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254" y="2517035"/>
            <a:ext cx="757881" cy="64933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6" descr="http://t1.gstatic.com/images?q=tbn:ANd9GcRfDSQ7DFLIh8nuCpVtKZ1EbabFvAJ3RrDnUQR_UvPLlLJQ01yHZQ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135" y="2531927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églalap 31"/>
          <p:cNvSpPr/>
          <p:nvPr/>
        </p:nvSpPr>
        <p:spPr>
          <a:xfrm>
            <a:off x="6469990" y="1414000"/>
            <a:ext cx="2500726" cy="604226"/>
          </a:xfrm>
          <a:prstGeom prst="rect">
            <a:avLst/>
          </a:prstGeom>
          <a:blipFill>
            <a:blip r:embed="rId14"/>
            <a:tile tx="0" ty="0" sx="100000" sy="100000" flip="none" algn="tl"/>
          </a:blipFill>
          <a:ln>
            <a:solidFill>
              <a:srgbClr val="843F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Comic Sans MS" pitchFamily="66" charset="0"/>
              </a:rPr>
              <a:t>There are a few cucumbers.</a:t>
            </a:r>
            <a:endParaRPr lang="en-GB" sz="1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3" name="Téglalap 32"/>
          <p:cNvSpPr/>
          <p:nvPr/>
        </p:nvSpPr>
        <p:spPr>
          <a:xfrm>
            <a:off x="6518311" y="2503765"/>
            <a:ext cx="2452405" cy="604226"/>
          </a:xfrm>
          <a:prstGeom prst="rect">
            <a:avLst/>
          </a:prstGeom>
          <a:blipFill>
            <a:blip r:embed="rId14"/>
            <a:tile tx="0" ty="0" sx="100000" sy="100000" flip="none" algn="tl"/>
          </a:blipFill>
          <a:ln>
            <a:solidFill>
              <a:srgbClr val="843F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Comic Sans MS" pitchFamily="66" charset="0"/>
              </a:rPr>
              <a:t>There aren’t any pears</a:t>
            </a:r>
            <a:r>
              <a:rPr lang="hu-HU" sz="16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hu-HU" sz="1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4" name="Téglalap 33"/>
          <p:cNvSpPr/>
          <p:nvPr/>
        </p:nvSpPr>
        <p:spPr>
          <a:xfrm>
            <a:off x="6496199" y="3634401"/>
            <a:ext cx="2332063" cy="604226"/>
          </a:xfrm>
          <a:prstGeom prst="rect">
            <a:avLst/>
          </a:prstGeom>
          <a:blipFill>
            <a:blip r:embed="rId14"/>
            <a:tile tx="0" ty="0" sx="100000" sy="100000" flip="none" algn="tl"/>
          </a:blipFill>
          <a:ln>
            <a:solidFill>
              <a:srgbClr val="843F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Comic Sans MS" pitchFamily="66" charset="0"/>
              </a:rPr>
              <a:t>There aren’t any melons.</a:t>
            </a:r>
            <a:endParaRPr lang="en-GB" sz="1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5" name="Téglalap 34"/>
          <p:cNvSpPr/>
          <p:nvPr/>
        </p:nvSpPr>
        <p:spPr>
          <a:xfrm>
            <a:off x="6638653" y="4637781"/>
            <a:ext cx="2332063" cy="604226"/>
          </a:xfrm>
          <a:prstGeom prst="rect">
            <a:avLst/>
          </a:prstGeom>
          <a:blipFill>
            <a:blip r:embed="rId14"/>
            <a:tile tx="0" ty="0" sx="100000" sy="100000" flip="none" algn="tl"/>
          </a:blipFill>
          <a:ln>
            <a:solidFill>
              <a:srgbClr val="843F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Comic Sans MS" pitchFamily="66" charset="0"/>
              </a:rPr>
              <a:t>There is a little bread.</a:t>
            </a:r>
            <a:endParaRPr lang="en-GB" sz="1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6" name="Téglalap 35"/>
          <p:cNvSpPr/>
          <p:nvPr/>
        </p:nvSpPr>
        <p:spPr>
          <a:xfrm>
            <a:off x="6518311" y="5777254"/>
            <a:ext cx="2332063" cy="604226"/>
          </a:xfrm>
          <a:prstGeom prst="rect">
            <a:avLst/>
          </a:prstGeom>
          <a:blipFill>
            <a:blip r:embed="rId14"/>
            <a:tile tx="0" ty="0" sx="100000" sy="100000" flip="none" algn="tl"/>
          </a:blipFill>
          <a:ln>
            <a:solidFill>
              <a:srgbClr val="843F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Comic Sans MS" pitchFamily="66" charset="0"/>
              </a:rPr>
              <a:t>There is a little water</a:t>
            </a:r>
            <a:r>
              <a:rPr lang="hu-HU" sz="16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hu-HU" sz="1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7" name="Lekerekített téglalap 36"/>
          <p:cNvSpPr/>
          <p:nvPr/>
        </p:nvSpPr>
        <p:spPr>
          <a:xfrm>
            <a:off x="4894430" y="208112"/>
            <a:ext cx="4076286" cy="864096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843F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3A1D00"/>
                </a:solidFill>
                <a:latin typeface="Comic Sans MS" pitchFamily="66" charset="0"/>
              </a:rPr>
              <a:t>Make sentences using </a:t>
            </a:r>
            <a:r>
              <a:rPr lang="en-GB" b="1" i="1" dirty="0" smtClean="0">
                <a:solidFill>
                  <a:srgbClr val="3A1D00"/>
                </a:solidFill>
                <a:latin typeface="Comic Sans MS" pitchFamily="66" charset="0"/>
              </a:rPr>
              <a:t>any, a few, </a:t>
            </a:r>
            <a:r>
              <a:rPr lang="en-GB" dirty="0" smtClean="0">
                <a:solidFill>
                  <a:srgbClr val="3A1D00"/>
                </a:solidFill>
                <a:latin typeface="Comic Sans MS" pitchFamily="66" charset="0"/>
              </a:rPr>
              <a:t>or</a:t>
            </a:r>
            <a:r>
              <a:rPr lang="en-GB" b="1" i="1" dirty="0" smtClean="0">
                <a:solidFill>
                  <a:srgbClr val="3A1D00"/>
                </a:solidFill>
                <a:latin typeface="Comic Sans MS" pitchFamily="66" charset="0"/>
              </a:rPr>
              <a:t> a little.</a:t>
            </a:r>
            <a:endParaRPr lang="en-GB" dirty="0" smtClean="0">
              <a:solidFill>
                <a:srgbClr val="3A1D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007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51520" y="260648"/>
            <a:ext cx="5688632" cy="57606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3A1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WORD SEARCH     How many words can you find?</a:t>
            </a:r>
            <a:endParaRPr lang="en-GB" dirty="0">
              <a:solidFill>
                <a:schemeClr val="bg1"/>
              </a:solidFill>
              <a:latin typeface="Comic Sans MS" pitchFamily="66" charset="0"/>
            </a:endParaRPr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794764"/>
              </p:ext>
            </p:extLst>
          </p:nvPr>
        </p:nvGraphicFramePr>
        <p:xfrm>
          <a:off x="251520" y="1052738"/>
          <a:ext cx="5832650" cy="52490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3265"/>
                <a:gridCol w="583265"/>
                <a:gridCol w="583265"/>
                <a:gridCol w="583265"/>
                <a:gridCol w="583265"/>
                <a:gridCol w="583265"/>
                <a:gridCol w="583265"/>
                <a:gridCol w="583265"/>
                <a:gridCol w="583265"/>
                <a:gridCol w="583265"/>
              </a:tblGrid>
              <a:tr h="525658"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R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P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G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Z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W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T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G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S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H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N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525658"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A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L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C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C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A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B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B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A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G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E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25658"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N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U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T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E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T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O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M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A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T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O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7240"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K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M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O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E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E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F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G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E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A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N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25658"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F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L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O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U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R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G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A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D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Z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I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25658"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I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F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L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N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M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H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R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G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I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O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25658"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S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B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K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D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E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J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L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T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K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N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25658"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H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E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F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H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L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U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I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B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M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P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25658"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C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A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R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R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O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T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C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O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R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N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25658"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T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N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W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I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N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E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D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V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I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W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217279"/>
              </p:ext>
            </p:extLst>
          </p:nvPr>
        </p:nvGraphicFramePr>
        <p:xfrm>
          <a:off x="251520" y="1052736"/>
          <a:ext cx="5832650" cy="52490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3265"/>
                <a:gridCol w="583265"/>
                <a:gridCol w="583265"/>
                <a:gridCol w="583265"/>
                <a:gridCol w="583265"/>
                <a:gridCol w="583265"/>
                <a:gridCol w="583265"/>
                <a:gridCol w="583265"/>
                <a:gridCol w="583265"/>
                <a:gridCol w="583265"/>
              </a:tblGrid>
              <a:tr h="525658"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R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P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G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Z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W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T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G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S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H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N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525658"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A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L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C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C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A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B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B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A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G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E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525658"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N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U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T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E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T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O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M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A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T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O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367240"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K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M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O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E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E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F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G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E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A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N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525658"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F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L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O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U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R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G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A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D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Z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I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525658"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I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F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L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N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M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H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R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G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I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O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525658"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S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B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K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D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E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J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L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T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K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N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525658"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H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E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F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H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L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U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I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B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M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P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525658"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C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A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R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R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O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T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C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O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R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N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525658"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T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N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W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I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N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E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D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V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I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dirty="0" smtClean="0">
                          <a:latin typeface="Comic Sans MS" pitchFamily="66" charset="0"/>
                        </a:rPr>
                        <a:t>W</a:t>
                      </a:r>
                      <a:endParaRPr lang="hu-HU" sz="28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Lekerekített téglalap 4"/>
          <p:cNvSpPr/>
          <p:nvPr/>
        </p:nvSpPr>
        <p:spPr>
          <a:xfrm>
            <a:off x="6228184" y="548680"/>
            <a:ext cx="2736304" cy="5904656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3A1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Are you healthy?</a:t>
            </a:r>
          </a:p>
          <a:p>
            <a:pPr algn="ctr"/>
            <a:endParaRPr lang="en-GB" sz="24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ctr"/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What do you eat for breakfast?</a:t>
            </a:r>
          </a:p>
          <a:p>
            <a:pPr algn="ctr"/>
            <a:endParaRPr lang="en-GB" sz="24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ctr"/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What do you eat for lunch?</a:t>
            </a:r>
          </a:p>
          <a:p>
            <a:pPr algn="ctr"/>
            <a:endParaRPr lang="en-GB" sz="24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ctr"/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What do you eat for dinner?</a:t>
            </a:r>
          </a:p>
          <a:p>
            <a:pPr algn="ctr"/>
            <a:endParaRPr lang="en-GB" sz="24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ctr"/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Ask each other.</a:t>
            </a:r>
            <a:endParaRPr lang="en-GB" sz="24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8" name="Kép 7" descr="Royalty Free Clipart Image of a Garden Angel With a Pitcher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1697" y="173329"/>
            <a:ext cx="1008112" cy="8073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1406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</TotalTime>
  <Words>553</Words>
  <Application>Microsoft Office PowerPoint</Application>
  <PresentationFormat>Diavetítés a képernyőre (4:3 oldalarány)</PresentationFormat>
  <Paragraphs>264</Paragraphs>
  <Slides>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Dóri</dc:creator>
  <cp:lastModifiedBy>Dóri</cp:lastModifiedBy>
  <cp:revision>22</cp:revision>
  <dcterms:created xsi:type="dcterms:W3CDTF">2011-07-21T17:07:15Z</dcterms:created>
  <dcterms:modified xsi:type="dcterms:W3CDTF">2011-07-22T13:21:43Z</dcterms:modified>
</cp:coreProperties>
</file>