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21900"/>
    <a:srgbClr val="96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D6B-18B5-43DD-93FF-3AC03B2110FC}" type="datetimeFigureOut">
              <a:rPr lang="hu-HU" smtClean="0"/>
              <a:t>2011.07.20.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E9B-6A7B-4E2A-BE98-BC762AB49E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6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D6B-18B5-43DD-93FF-3AC03B2110FC}" type="datetimeFigureOut">
              <a:rPr lang="hu-HU" smtClean="0"/>
              <a:t>2011.07.20.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E9B-6A7B-4E2A-BE98-BC762AB49E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32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D6B-18B5-43DD-93FF-3AC03B2110FC}" type="datetimeFigureOut">
              <a:rPr lang="hu-HU" smtClean="0"/>
              <a:t>2011.07.20.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E9B-6A7B-4E2A-BE98-BC762AB49E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37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D6B-18B5-43DD-93FF-3AC03B2110FC}" type="datetimeFigureOut">
              <a:rPr lang="hu-HU" smtClean="0"/>
              <a:t>2011.07.20.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E9B-6A7B-4E2A-BE98-BC762AB49E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60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D6B-18B5-43DD-93FF-3AC03B2110FC}" type="datetimeFigureOut">
              <a:rPr lang="hu-HU" smtClean="0"/>
              <a:t>2011.07.20.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E9B-6A7B-4E2A-BE98-BC762AB49E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5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D6B-18B5-43DD-93FF-3AC03B2110FC}" type="datetimeFigureOut">
              <a:rPr lang="hu-HU" smtClean="0"/>
              <a:t>2011.07.20.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E9B-6A7B-4E2A-BE98-BC762AB49E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33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D6B-18B5-43DD-93FF-3AC03B2110FC}" type="datetimeFigureOut">
              <a:rPr lang="hu-HU" smtClean="0"/>
              <a:t>2011.07.20.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E9B-6A7B-4E2A-BE98-BC762AB49E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99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D6B-18B5-43DD-93FF-3AC03B2110FC}" type="datetimeFigureOut">
              <a:rPr lang="hu-HU" smtClean="0"/>
              <a:t>2011.07.20.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E9B-6A7B-4E2A-BE98-BC762AB49E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0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D6B-18B5-43DD-93FF-3AC03B2110FC}" type="datetimeFigureOut">
              <a:rPr lang="hu-HU" smtClean="0"/>
              <a:t>2011.07.20.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E9B-6A7B-4E2A-BE98-BC762AB49E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919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D6B-18B5-43DD-93FF-3AC03B2110FC}" type="datetimeFigureOut">
              <a:rPr lang="hu-HU" smtClean="0"/>
              <a:t>2011.07.20.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E9B-6A7B-4E2A-BE98-BC762AB49E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17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D6B-18B5-43DD-93FF-3AC03B2110FC}" type="datetimeFigureOut">
              <a:rPr lang="hu-HU" smtClean="0"/>
              <a:t>2011.07.20.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E9B-6A7B-4E2A-BE98-BC762AB49E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1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1ED6B-18B5-43DD-93FF-3AC03B2110FC}" type="datetimeFigureOut">
              <a:rPr lang="hu-HU" smtClean="0"/>
              <a:t>2011.07.20.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6E9B-6A7B-4E2A-BE98-BC762AB49E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48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7.png"/><Relationship Id="rId3" Type="http://schemas.openxmlformats.org/officeDocument/2006/relationships/image" Target="../media/image23.jpeg"/><Relationship Id="rId21" Type="http://schemas.openxmlformats.org/officeDocument/2006/relationships/image" Target="../media/image40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6.png"/><Relationship Id="rId2" Type="http://schemas.openxmlformats.org/officeDocument/2006/relationships/image" Target="../media/image22.png"/><Relationship Id="rId16" Type="http://schemas.openxmlformats.org/officeDocument/2006/relationships/image" Target="../media/image19.jpe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23" Type="http://schemas.openxmlformats.org/officeDocument/2006/relationships/image" Target="../media/image42.png"/><Relationship Id="rId10" Type="http://schemas.openxmlformats.org/officeDocument/2006/relationships/image" Target="../media/image30.jpeg"/><Relationship Id="rId19" Type="http://schemas.openxmlformats.org/officeDocument/2006/relationships/image" Target="../media/image38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3" Type="http://schemas.openxmlformats.org/officeDocument/2006/relationships/image" Target="../media/image44.jpeg"/><Relationship Id="rId21" Type="http://schemas.openxmlformats.org/officeDocument/2006/relationships/image" Target="../media/image62.jpe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image" Target="../media/image43.jpeg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19" Type="http://schemas.openxmlformats.org/officeDocument/2006/relationships/image" Target="../media/image60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Relationship Id="rId22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18" Type="http://schemas.openxmlformats.org/officeDocument/2006/relationships/image" Target="../media/image80.pn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17" Type="http://schemas.openxmlformats.org/officeDocument/2006/relationships/image" Target="../media/image79.png"/><Relationship Id="rId2" Type="http://schemas.openxmlformats.org/officeDocument/2006/relationships/image" Target="../media/image64.jpe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5" Type="http://schemas.openxmlformats.org/officeDocument/2006/relationships/image" Target="../media/image7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Relationship Id="rId14" Type="http://schemas.openxmlformats.org/officeDocument/2006/relationships/image" Target="../media/image7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8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83.png"/><Relationship Id="rId3" Type="http://schemas.openxmlformats.org/officeDocument/2006/relationships/image" Target="../media/image86.png"/><Relationship Id="rId7" Type="http://schemas.openxmlformats.org/officeDocument/2006/relationships/image" Target="../media/image84.png"/><Relationship Id="rId12" Type="http://schemas.openxmlformats.org/officeDocument/2006/relationships/image" Target="../media/image87.png"/><Relationship Id="rId17" Type="http://schemas.openxmlformats.org/officeDocument/2006/relationships/image" Target="../media/image97.png"/><Relationship Id="rId2" Type="http://schemas.openxmlformats.org/officeDocument/2006/relationships/image" Target="../media/image95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92.png"/><Relationship Id="rId15" Type="http://schemas.openxmlformats.org/officeDocument/2006/relationships/image" Target="../media/image89.png"/><Relationship Id="rId10" Type="http://schemas.openxmlformats.org/officeDocument/2006/relationships/image" Target="../media/image85.png"/><Relationship Id="rId4" Type="http://schemas.openxmlformats.org/officeDocument/2006/relationships/image" Target="../media/image90.png"/><Relationship Id="rId9" Type="http://schemas.openxmlformats.org/officeDocument/2006/relationships/image" Target="../media/image82.png"/><Relationship Id="rId14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950316" y="548680"/>
            <a:ext cx="5261520" cy="4298751"/>
          </a:xfrm>
          <a:prstGeom prst="rect">
            <a:avLst/>
          </a:prstGeom>
          <a:gradFill flip="none" rotWithShape="1">
            <a:gsLst>
              <a:gs pos="0">
                <a:srgbClr val="960000">
                  <a:shade val="30000"/>
                  <a:satMod val="115000"/>
                </a:srgbClr>
              </a:gs>
              <a:gs pos="50000">
                <a:srgbClr val="960000">
                  <a:shade val="67500"/>
                  <a:satMod val="115000"/>
                </a:srgbClr>
              </a:gs>
              <a:gs pos="100000">
                <a:srgbClr val="96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hu-HU" sz="4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FRUIT</a:t>
            </a:r>
            <a:endParaRPr lang="hu-HU" sz="4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VEGETABLES</a:t>
            </a:r>
          </a:p>
          <a:p>
            <a:pPr algn="ctr"/>
            <a:r>
              <a:rPr lang="hu-HU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FOOD</a:t>
            </a:r>
          </a:p>
          <a:p>
            <a:pPr algn="ctr"/>
            <a:r>
              <a:rPr lang="hu-HU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DRINKS</a:t>
            </a:r>
          </a:p>
          <a:p>
            <a:pPr algn="ctr"/>
            <a:r>
              <a:rPr lang="hu-HU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PART I</a:t>
            </a:r>
          </a:p>
          <a:p>
            <a:pPr algn="ctr"/>
            <a:endParaRPr lang="hu-HU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Kép 19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1302074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Kép 20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29" y="5733256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Kép 21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76" y="5733256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Kép 22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76" y="5733255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Kép 23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12" y="5733256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Kép 24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5733256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Kép 25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00450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Kép 26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29" y="2187899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Kép 27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073724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Kép 28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959549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Kép 29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47431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Kép 30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733253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Kép 31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29" y="5733254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Kép 32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2187899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Kép 33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3073724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Kép 34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3959548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Kép 35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4845374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Kép 36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29" y="414625"/>
            <a:ext cx="12192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Kép 37" descr="Royalty Free Clipart Image of Strawber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414624"/>
            <a:ext cx="12192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4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Royalty-Free (RF) apple Clipart Illustration #2069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457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Royalty-Free (RF) grapes Clipart Illustration #2069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5211" y="2358544"/>
            <a:ext cx="132969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Royalty-Free (RF) bananas Clipart Illustration #2069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20456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Royalty-Free (RF) cherries Clipart Illustration #2069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7457" y="2437367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Kép 16" descr="Royalty-Free (RF) strawberry Clipart Illustration #2069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3723" y="2420455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Kép 18" descr="Royalty-Free (RF) Fruit Clipart Illustration #1716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605" y="9172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Kép 28" descr="Royalty-Free (RF) watermelon Clipart Illustration #22208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6904" y="360706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Kép 30" descr="Royalty-Free (RF) plum Clipart Illustration #105528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360707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Kép 33" descr="Royalty-Free (RF) plum Clipart Illustration #105528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21529" y="2419355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Kép 35" descr="Royalty-Free (RF) lemon Clipart Illustration #222167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85986" y="360702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Kép 37" descr="Royalty-Free (RF) pear Clipart Illustration #222130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46010" y="360705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Kép 50" descr="Royalty-Free (RF) Coconut Clipart Illustration #433037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00" y="4495787"/>
            <a:ext cx="123825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Kép 51" descr="Royalty-Free (RF) Melon Clipart Illustration #433007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57" y="4495786"/>
            <a:ext cx="123825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Kép 52" descr="Royalty-Free (RF) mango Clipart Illustration #432988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45" y="360704"/>
            <a:ext cx="123825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Kép 53" descr="Royalty-Free (RF) Raspberry Clipart Illustration #432986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72" y="4534199"/>
            <a:ext cx="123825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Kép 54" descr="Royalty-Free (RF) Blueberry Clipart Illustration #432968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5277"/>
            <a:ext cx="123825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Kép 55" descr="Royalty-Free (RF) Pineapple Clipart Illustration #432960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5784"/>
            <a:ext cx="1238250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églalap 1"/>
          <p:cNvSpPr/>
          <p:nvPr/>
        </p:nvSpPr>
        <p:spPr>
          <a:xfrm>
            <a:off x="2267744" y="1607873"/>
            <a:ext cx="6696744" cy="658903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tx1"/>
                </a:solidFill>
                <a:latin typeface="Comic Sans MS" pitchFamily="66" charset="0"/>
              </a:rPr>
              <a:t>     </a:t>
            </a:r>
            <a:r>
              <a:rPr lang="hu-HU" b="1" dirty="0" smtClean="0">
                <a:solidFill>
                  <a:schemeClr val="tx1"/>
                </a:solidFill>
                <a:latin typeface="Comic Sans MS" pitchFamily="66" charset="0"/>
              </a:rPr>
              <a:t>1            </a:t>
            </a:r>
            <a:r>
              <a:rPr lang="hu-HU" b="1" dirty="0" smtClean="0">
                <a:solidFill>
                  <a:schemeClr val="tx1"/>
                </a:solidFill>
                <a:latin typeface="Comic Sans MS" pitchFamily="66" charset="0"/>
              </a:rPr>
              <a:t>2            3           4            5</a:t>
            </a:r>
            <a:endParaRPr lang="hu-H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5536" y="3659328"/>
            <a:ext cx="8568952" cy="705775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tx1"/>
                </a:solidFill>
                <a:latin typeface="Comic Sans MS" pitchFamily="66" charset="0"/>
              </a:rPr>
              <a:t>    6              7             8              9           10            11 </a:t>
            </a:r>
            <a:endParaRPr lang="hu-H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7" name="Kép 56" descr="Royalty-Free (RF) navel orange Clipart Illustration #1062152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069" y="4752567"/>
            <a:ext cx="954904" cy="135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églalap 57"/>
          <p:cNvSpPr/>
          <p:nvPr/>
        </p:nvSpPr>
        <p:spPr>
          <a:xfrm>
            <a:off x="261231" y="5713160"/>
            <a:ext cx="8568952" cy="668168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tx1"/>
                </a:solidFill>
                <a:latin typeface="Comic Sans MS" pitchFamily="66" charset="0"/>
              </a:rPr>
              <a:t>     12          13              14            15             16         17</a:t>
            </a:r>
            <a:endParaRPr lang="hu-H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2380792" y="1702044"/>
            <a:ext cx="995938" cy="456809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a plum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9" name="Lekerekített téglalap 58"/>
          <p:cNvSpPr/>
          <p:nvPr/>
        </p:nvSpPr>
        <p:spPr>
          <a:xfrm>
            <a:off x="7634879" y="1708919"/>
            <a:ext cx="995938" cy="456809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a mango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0" name="Lekerekített téglalap 59"/>
          <p:cNvSpPr/>
          <p:nvPr/>
        </p:nvSpPr>
        <p:spPr>
          <a:xfrm>
            <a:off x="6299555" y="1697469"/>
            <a:ext cx="995938" cy="456809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a pear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1" name="Lekerekített téglalap 60"/>
          <p:cNvSpPr/>
          <p:nvPr/>
        </p:nvSpPr>
        <p:spPr>
          <a:xfrm>
            <a:off x="5118147" y="1708919"/>
            <a:ext cx="995938" cy="456809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a lemon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2" name="Lekerekített téglalap 61"/>
          <p:cNvSpPr/>
          <p:nvPr/>
        </p:nvSpPr>
        <p:spPr>
          <a:xfrm>
            <a:off x="3505994" y="1686020"/>
            <a:ext cx="1418177" cy="479708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a watermelon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3" name="Lekerekített téglalap 62"/>
          <p:cNvSpPr/>
          <p:nvPr/>
        </p:nvSpPr>
        <p:spPr>
          <a:xfrm>
            <a:off x="7513723" y="3783810"/>
            <a:ext cx="1316460" cy="456809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a strawberry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4" name="Lekerekített téglalap 63"/>
          <p:cNvSpPr/>
          <p:nvPr/>
        </p:nvSpPr>
        <p:spPr>
          <a:xfrm>
            <a:off x="6205324" y="3783808"/>
            <a:ext cx="995938" cy="456809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a banana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5" name="Lekerekített téglalap 64"/>
          <p:cNvSpPr/>
          <p:nvPr/>
        </p:nvSpPr>
        <p:spPr>
          <a:xfrm>
            <a:off x="4835154" y="3783809"/>
            <a:ext cx="1103469" cy="456809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an orange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6" name="Lekerekített téglalap 65"/>
          <p:cNvSpPr/>
          <p:nvPr/>
        </p:nvSpPr>
        <p:spPr>
          <a:xfrm>
            <a:off x="3335166" y="3783810"/>
            <a:ext cx="995938" cy="456809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cherries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7" name="Lekerekített téglalap 66"/>
          <p:cNvSpPr/>
          <p:nvPr/>
        </p:nvSpPr>
        <p:spPr>
          <a:xfrm>
            <a:off x="1934256" y="3783807"/>
            <a:ext cx="995938" cy="456809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grapes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8" name="Lekerekített téglalap 67"/>
          <p:cNvSpPr/>
          <p:nvPr/>
        </p:nvSpPr>
        <p:spPr>
          <a:xfrm>
            <a:off x="496186" y="3783810"/>
            <a:ext cx="995938" cy="456809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an apple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1231" y="1194139"/>
            <a:ext cx="1790489" cy="1072637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  <a:latin typeface="Comic Sans MS" pitchFamily="66" charset="0"/>
              </a:rPr>
              <a:t>FRUIT</a:t>
            </a:r>
            <a:endParaRPr lang="hu-H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9" name="Lekerekített téglalap 68"/>
          <p:cNvSpPr/>
          <p:nvPr/>
        </p:nvSpPr>
        <p:spPr>
          <a:xfrm>
            <a:off x="7665303" y="5818839"/>
            <a:ext cx="1110712" cy="456809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a </a:t>
            </a:r>
            <a:r>
              <a:rPr lang="en-GB" sz="1400" dirty="0" err="1" smtClean="0">
                <a:solidFill>
                  <a:schemeClr val="tx1"/>
                </a:solidFill>
                <a:latin typeface="Comic Sans MS" pitchFamily="66" charset="0"/>
              </a:rPr>
              <a:t>satsuma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0" name="Lekerekített téglalap 69"/>
          <p:cNvSpPr/>
          <p:nvPr/>
        </p:nvSpPr>
        <p:spPr>
          <a:xfrm>
            <a:off x="6288802" y="5818839"/>
            <a:ext cx="1224921" cy="456809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a blueberry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1" name="Lekerekített téglalap 70"/>
          <p:cNvSpPr/>
          <p:nvPr/>
        </p:nvSpPr>
        <p:spPr>
          <a:xfrm>
            <a:off x="4835154" y="5818839"/>
            <a:ext cx="1224625" cy="456809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a raspberry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2" name="Lekerekített téglalap 71"/>
          <p:cNvSpPr/>
          <p:nvPr/>
        </p:nvSpPr>
        <p:spPr>
          <a:xfrm>
            <a:off x="3505994" y="5818838"/>
            <a:ext cx="995938" cy="456809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a melon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3" name="Lekerekített téglalap 72"/>
          <p:cNvSpPr/>
          <p:nvPr/>
        </p:nvSpPr>
        <p:spPr>
          <a:xfrm>
            <a:off x="1875608" y="5818839"/>
            <a:ext cx="1175741" cy="456809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a coconut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4" name="Lekerekített téglalap 73"/>
          <p:cNvSpPr/>
          <p:nvPr/>
        </p:nvSpPr>
        <p:spPr>
          <a:xfrm>
            <a:off x="395536" y="5818839"/>
            <a:ext cx="1238250" cy="456809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a pineapple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1291655" y="264851"/>
            <a:ext cx="914400" cy="914400"/>
          </a:xfrm>
          <a:prstGeom prst="ellipse">
            <a:avLst/>
          </a:prstGeom>
          <a:blipFill>
            <a:blip r:embed="rId19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Comic Sans MS" pitchFamily="66" charset="0"/>
              </a:rPr>
              <a:t>17</a:t>
            </a:r>
            <a:endParaRPr lang="hu-H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Downloa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8888"/>
            <a:ext cx="1219200" cy="1162050"/>
          </a:xfrm>
          <a:prstGeom prst="rect">
            <a:avLst/>
          </a:prstGeom>
          <a:noFill/>
          <a:ln>
            <a:solidFill>
              <a:srgbClr val="960000"/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1538148" y="260245"/>
            <a:ext cx="6815997" cy="7604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  <a:latin typeface="Comic Sans MS" pitchFamily="66" charset="0"/>
              </a:rPr>
              <a:t>VEGETABLES and OTHERS</a:t>
            </a:r>
            <a:endParaRPr lang="hu-H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1" name="Kép 10" descr="Royalty-Free (RF) green bell pepper Clipart Illustration #10621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7670" y="3290858"/>
            <a:ext cx="936104" cy="156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Royalty-Free (RF) carrot Clipart Illustration #9440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9276" y="1196752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4" descr="Royalty-Free (RF) cucumber Clipart Illustration #21497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5827" y="1196752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Kép 15" descr="Royalty-Free (RF) potato Clipart Illustration #105439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3409" y="1196752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Kép 16" descr="Royalty-Free (RF) Broccoli Clipart Illustration #10249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1659" y="1196752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123328" y="2457768"/>
            <a:ext cx="8328165" cy="648072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  <a:latin typeface="Comic Sans MS" pitchFamily="66" charset="0"/>
              </a:rPr>
              <a:t>        </a:t>
            </a:r>
            <a:r>
              <a:rPr lang="hu-HU" sz="2000" b="1" dirty="0" smtClean="0">
                <a:solidFill>
                  <a:schemeClr val="tx1"/>
                </a:solidFill>
                <a:latin typeface="Comic Sans MS" pitchFamily="66" charset="0"/>
              </a:rPr>
              <a:t>1           2         3            4          5          6</a:t>
            </a:r>
            <a:endParaRPr lang="hu-H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" name="Kép 19" descr="Royalty-Free (RF) garlic Clipart Illustration #43302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192" y="5068054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Kép 20" descr="Royalty-Free (RF) corn Clipart Illustration #43298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5060" y="3209033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Kép 22" descr="u16665106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9" y="1554637"/>
            <a:ext cx="770890" cy="867410"/>
          </a:xfrm>
          <a:prstGeom prst="rect">
            <a:avLst/>
          </a:prstGeom>
          <a:noFill/>
        </p:spPr>
      </p:pic>
      <p:pic>
        <p:nvPicPr>
          <p:cNvPr id="24" name="Kép 23" descr="Royalty-Free (RF) Tomato Clipart Illustration #222083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35144" y="3209033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Kép 24" descr="Royalty-Free (RF) turnip Clipart Illustration #51453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2029" y="3543413"/>
            <a:ext cx="97599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églalap 25"/>
          <p:cNvSpPr/>
          <p:nvPr/>
        </p:nvSpPr>
        <p:spPr>
          <a:xfrm>
            <a:off x="123328" y="4452002"/>
            <a:ext cx="8328165" cy="648072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latin typeface="Comic Sans MS" pitchFamily="66" charset="0"/>
              </a:rPr>
              <a:t>     </a:t>
            </a:r>
            <a:r>
              <a:rPr lang="hu-HU" sz="2000" b="1" dirty="0" smtClean="0">
                <a:solidFill>
                  <a:schemeClr val="tx1"/>
                </a:solidFill>
                <a:latin typeface="Comic Sans MS" pitchFamily="66" charset="0"/>
              </a:rPr>
              <a:t>7           8            9          10         11          12        </a:t>
            </a:r>
            <a:endParaRPr lang="hu-HU" sz="2000" b="1" dirty="0">
              <a:latin typeface="Comic Sans MS" pitchFamily="66" charset="0"/>
            </a:endParaRPr>
          </a:p>
        </p:txBody>
      </p:sp>
      <p:pic>
        <p:nvPicPr>
          <p:cNvPr id="27" name="Kép 26" descr="Download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76" y="5303824"/>
            <a:ext cx="121920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Lekerekített téglalap 7"/>
          <p:cNvSpPr/>
          <p:nvPr/>
        </p:nvSpPr>
        <p:spPr>
          <a:xfrm>
            <a:off x="7115895" y="4551922"/>
            <a:ext cx="1238250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pepper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1614234" y="2557688"/>
            <a:ext cx="1238250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carrot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2941495" y="2557688"/>
            <a:ext cx="1238250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peas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4287410" y="2557688"/>
            <a:ext cx="1238250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>
                <a:solidFill>
                  <a:schemeClr val="tx1"/>
                </a:solidFill>
                <a:latin typeface="Comic Sans MS" pitchFamily="66" charset="0"/>
              </a:rPr>
              <a:t>cucumber</a:t>
            </a:r>
            <a:endParaRPr lang="en-GB" sz="17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2" name="Lekerekített téglalap 31"/>
          <p:cNvSpPr/>
          <p:nvPr/>
        </p:nvSpPr>
        <p:spPr>
          <a:xfrm>
            <a:off x="5619359" y="2557688"/>
            <a:ext cx="1238250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potato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3" name="Lekerekített téglalap 32"/>
          <p:cNvSpPr/>
          <p:nvPr/>
        </p:nvSpPr>
        <p:spPr>
          <a:xfrm>
            <a:off x="7021660" y="2557688"/>
            <a:ext cx="1238250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broccoli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311237" y="4551922"/>
            <a:ext cx="1134161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onion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1690580" y="4551922"/>
            <a:ext cx="1085558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lettuce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3152655" y="4551922"/>
            <a:ext cx="1083059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corn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7" name="Lekerekített téglalap 36"/>
          <p:cNvSpPr/>
          <p:nvPr/>
        </p:nvSpPr>
        <p:spPr>
          <a:xfrm>
            <a:off x="186658" y="2557688"/>
            <a:ext cx="1238250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>
                <a:solidFill>
                  <a:schemeClr val="tx1"/>
                </a:solidFill>
                <a:latin typeface="Comic Sans MS" pitchFamily="66" charset="0"/>
              </a:rPr>
              <a:t>mushroom</a:t>
            </a:r>
            <a:endParaRPr lang="en-GB" sz="17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8" name="Lekerekített téglalap 37"/>
          <p:cNvSpPr/>
          <p:nvPr/>
        </p:nvSpPr>
        <p:spPr>
          <a:xfrm>
            <a:off x="4405827" y="4551922"/>
            <a:ext cx="1238250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tomato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Lekerekített téglalap 38"/>
          <p:cNvSpPr/>
          <p:nvPr/>
        </p:nvSpPr>
        <p:spPr>
          <a:xfrm>
            <a:off x="5790276" y="4551922"/>
            <a:ext cx="1238250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turnip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49227" y="6021288"/>
            <a:ext cx="8328165" cy="648072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latin typeface="Comic Sans MS" pitchFamily="66" charset="0"/>
              </a:rPr>
              <a:t>     </a:t>
            </a:r>
            <a:r>
              <a:rPr lang="hu-HU" sz="2000" b="1" dirty="0" smtClean="0">
                <a:solidFill>
                  <a:schemeClr val="tx1"/>
                </a:solidFill>
                <a:latin typeface="Comic Sans MS" pitchFamily="66" charset="0"/>
              </a:rPr>
              <a:t>13           14            15           16        17         18        </a:t>
            </a:r>
            <a:endParaRPr lang="hu-HU" sz="2000" b="1" dirty="0">
              <a:latin typeface="Comic Sans MS" pitchFamily="66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327059" y="6121208"/>
            <a:ext cx="1085558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garlic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1929041" y="6121208"/>
            <a:ext cx="981261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beans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9" name="Kép 48" descr="Download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89" y="5268059"/>
            <a:ext cx="878538" cy="70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Downloa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53" y="5153371"/>
            <a:ext cx="924014" cy="83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ownload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8936" y="5004679"/>
            <a:ext cx="6381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ownloa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19" y="5138411"/>
            <a:ext cx="575945" cy="8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Lekerekített téglalap 50"/>
          <p:cNvSpPr/>
          <p:nvPr/>
        </p:nvSpPr>
        <p:spPr>
          <a:xfrm>
            <a:off x="4913661" y="6121208"/>
            <a:ext cx="1099678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pumpkin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2" name="Lekerekített téglalap 51"/>
          <p:cNvSpPr/>
          <p:nvPr/>
        </p:nvSpPr>
        <p:spPr>
          <a:xfrm>
            <a:off x="7447624" y="6121208"/>
            <a:ext cx="981261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nut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3" name="Lekerekített téglalap 52"/>
          <p:cNvSpPr/>
          <p:nvPr/>
        </p:nvSpPr>
        <p:spPr>
          <a:xfrm>
            <a:off x="6271580" y="6121208"/>
            <a:ext cx="981261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chilli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4" name="Lekerekített téglalap 53"/>
          <p:cNvSpPr/>
          <p:nvPr/>
        </p:nvSpPr>
        <p:spPr>
          <a:xfrm>
            <a:off x="3364452" y="6121208"/>
            <a:ext cx="1204211" cy="44823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cabbage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4" name="Kép 43" descr="Royalty Free Clipart Image of an Onion Spraying Deodorant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7" y="3199765"/>
            <a:ext cx="838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Kép 44" descr="Royalty Free Clipart Image of a Green Pea Pod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52" y="1196752"/>
            <a:ext cx="120967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llustration of a lettuce Character Presenting Somethi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48" y="3199765"/>
            <a:ext cx="1219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zis 1"/>
          <p:cNvSpPr/>
          <p:nvPr/>
        </p:nvSpPr>
        <p:spPr>
          <a:xfrm>
            <a:off x="1013520" y="852017"/>
            <a:ext cx="914400" cy="914400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Comic Sans MS" pitchFamily="66" charset="0"/>
              </a:rPr>
              <a:t>18</a:t>
            </a:r>
            <a:endParaRPr lang="hu-H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51" grpId="0" animBg="1"/>
      <p:bldP spid="52" grpId="0" animBg="1"/>
      <p:bldP spid="53" grpId="0" animBg="1"/>
      <p:bldP spid="5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Royalty-Free (RF) sausage Clipart Illustration #4227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424" y="2276872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Royalty-Free (RF) ham Clipart Illustration #21494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0674" y="2276871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Royalty-Free (RF) steak character Clipart Illustration #1689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643" y="2276872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Royalty-Free (RF) Chicken Drumstick Clipart Illustration #9440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7360" y="2276872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Royalty-Free (RF) thanksgiving turkey Clipart Illustration #21317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0398" y="2276870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Download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25" y="2747695"/>
            <a:ext cx="1008112" cy="72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Royalty-Free (RF) seafood Clipart Illustration #4095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2337" y="2276872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Royalty-Free (RF) hot dog Clipart Illustration #9470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9414" y="4262437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Royalty-Free (RF) cheese character Clipart Illustration #1675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87458" y="4262437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Royalty-Free (RF) Cupcake Clipart Illustration #69036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79110" y="4262437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Kép 13" descr="Royalty-Free (RF) Pumpkin Pie Clipart Illustration #231286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58924" y="4262436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4" descr="Royalty-Free (RF) chocolate character Clipart Illustration #16799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7174" y="4262437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Kép 15" descr="Royalty-Free (RF) ice cream cone Clipart Illustration #69032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35424" y="4262437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Kép 16" descr="Royalty-Free (RF) dessert Clipart Illustration #65646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85456" y="4262437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7" descr="Royalty-Free (RF) cookie Clipart Illustration #94452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59985" y="151697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Kép 18" descr="Royalty-Free (RF) rice Clipart Illustration #1050054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81363" y="151696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Kép 19" descr="Royalty-Free (RF) breakfast Clipart Illustration #432962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59407" y="151697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Kép 20" descr="Royalty-Free (RF) egg Clipart Illustration #94166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85456" y="151695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Kép 21" descr="Royalty-Free (RF) bread Clipart Illustration #218830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00192" y="151697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Ellipszis 22"/>
          <p:cNvSpPr/>
          <p:nvPr/>
        </p:nvSpPr>
        <p:spPr>
          <a:xfrm>
            <a:off x="104715" y="122111"/>
            <a:ext cx="2027070" cy="1981159"/>
          </a:xfrm>
          <a:prstGeom prst="ellipse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  <a:latin typeface="Comic Sans MS" pitchFamily="66" charset="0"/>
              </a:rPr>
              <a:t>FOOD</a:t>
            </a:r>
            <a:endParaRPr lang="hu-H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2206584" y="1372102"/>
            <a:ext cx="6717122" cy="720080"/>
          </a:xfrm>
          <a:prstGeom prst="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  <a:latin typeface="Comic Sans MS" pitchFamily="66" charset="0"/>
              </a:rPr>
              <a:t>       </a:t>
            </a:r>
            <a:r>
              <a:rPr lang="hu-HU" sz="2000" b="1" dirty="0" smtClean="0">
                <a:solidFill>
                  <a:schemeClr val="tx1"/>
                </a:solidFill>
                <a:latin typeface="Comic Sans MS" pitchFamily="66" charset="0"/>
              </a:rPr>
              <a:t>1           2           3           4           5</a:t>
            </a:r>
            <a:endParaRPr lang="hu-H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181238" y="3514972"/>
            <a:ext cx="8742468" cy="720080"/>
          </a:xfrm>
          <a:prstGeom prst="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latin typeface="Comic Sans MS" pitchFamily="66" charset="0"/>
              </a:rPr>
              <a:t>       </a:t>
            </a:r>
            <a:r>
              <a:rPr lang="hu-HU" sz="2000" b="1" dirty="0" smtClean="0">
                <a:solidFill>
                  <a:schemeClr val="tx1"/>
                </a:solidFill>
                <a:latin typeface="Comic Sans MS" pitchFamily="66" charset="0"/>
              </a:rPr>
              <a:t>6         7             8        9        10         11        12</a:t>
            </a:r>
            <a:endParaRPr lang="hu-HU" sz="2000" b="1" dirty="0">
              <a:latin typeface="Comic Sans MS" pitchFamily="66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181238" y="5503331"/>
            <a:ext cx="8808887" cy="720080"/>
          </a:xfrm>
          <a:prstGeom prst="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solidFill>
                  <a:schemeClr val="tx1"/>
                </a:solidFill>
                <a:latin typeface="Comic Sans MS" pitchFamily="66" charset="0"/>
              </a:rPr>
              <a:t>      13        14        15         16         17         18       19</a:t>
            </a:r>
            <a:endParaRPr lang="hu-H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Lekerekített téglalap 26"/>
          <p:cNvSpPr/>
          <p:nvPr/>
        </p:nvSpPr>
        <p:spPr>
          <a:xfrm>
            <a:off x="2280767" y="1516118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cake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3673543" y="1516118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rice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4927500" y="1516118"/>
            <a:ext cx="1275290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hu-HU" sz="1400" dirty="0" smtClean="0">
                <a:solidFill>
                  <a:schemeClr val="tx1"/>
                </a:solidFill>
                <a:latin typeface="Comic Sans MS" pitchFamily="66" charset="0"/>
              </a:rPr>
              <a:t>am </a:t>
            </a:r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&amp; eggs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6349764" y="1516118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bread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7724532" y="1516118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egg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2" name="Lekerekített téglalap 31"/>
          <p:cNvSpPr/>
          <p:nvPr/>
        </p:nvSpPr>
        <p:spPr>
          <a:xfrm>
            <a:off x="309414" y="3658988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Comic Sans MS" pitchFamily="66" charset="0"/>
              </a:rPr>
              <a:t>steak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3" name="Lekerekített téglalap 32"/>
          <p:cNvSpPr/>
          <p:nvPr/>
        </p:nvSpPr>
        <p:spPr>
          <a:xfrm>
            <a:off x="1637030" y="3658988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sausage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3061383" y="3675831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Comic Sans MS" pitchFamily="66" charset="0"/>
              </a:rPr>
              <a:t>ham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4243095" y="3680092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chicken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5427669" y="3680092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turkey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7" name="Lekerekített téglalap 36"/>
          <p:cNvSpPr/>
          <p:nvPr/>
        </p:nvSpPr>
        <p:spPr>
          <a:xfrm>
            <a:off x="6635424" y="3675831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fish &amp; chips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8" name="Lekerekített téglalap 37"/>
          <p:cNvSpPr/>
          <p:nvPr/>
        </p:nvSpPr>
        <p:spPr>
          <a:xfrm>
            <a:off x="7849475" y="3675831"/>
            <a:ext cx="1003292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tuna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Lekerekített téglalap 38"/>
          <p:cNvSpPr/>
          <p:nvPr/>
        </p:nvSpPr>
        <p:spPr>
          <a:xfrm>
            <a:off x="309413" y="5647347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hu-HU" sz="1400" dirty="0" smtClean="0">
                <a:solidFill>
                  <a:schemeClr val="tx1"/>
                </a:solidFill>
                <a:latin typeface="Comic Sans MS" pitchFamily="66" charset="0"/>
              </a:rPr>
              <a:t>ot dog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Lekerekített téglalap 39"/>
          <p:cNvSpPr/>
          <p:nvPr/>
        </p:nvSpPr>
        <p:spPr>
          <a:xfrm>
            <a:off x="1607120" y="5647347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cheese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1" name="Lekerekített téglalap 40"/>
          <p:cNvSpPr/>
          <p:nvPr/>
        </p:nvSpPr>
        <p:spPr>
          <a:xfrm>
            <a:off x="2849200" y="5647347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Comic Sans MS" pitchFamily="66" charset="0"/>
              </a:rPr>
              <a:t>muffin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17360" y="5647347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pie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5427668" y="5647347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chocolate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6612016" y="5647347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ice cream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808989" y="5647347"/>
            <a:ext cx="1139105" cy="432048"/>
          </a:xfrm>
          <a:prstGeom prst="roundRect">
            <a:avLst/>
          </a:prstGeom>
          <a:blipFill>
            <a:blip r:embed="rId2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yoghurt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1197693" y="1294947"/>
            <a:ext cx="914400" cy="914400"/>
          </a:xfrm>
          <a:prstGeom prst="ellipse">
            <a:avLst/>
          </a:prstGeom>
          <a:blipFill>
            <a:blip r:embed="rId21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19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9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oyalty-Free (RF) Beer Clipart Illustration #4329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20" y="2462808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Royalty-Free (RF) coffee Clipart Illustration #4636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854" y="2462808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Royalty-Free (RF) water droplet character Clipart Illustration #22070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0047" y="4560724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Royalty-Free (RF) Lemon Clipart Illustration #4330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426" y="4581831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Royalty-Free (RF) beer Clipart Illustration #43296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6089" y="2462806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Royalty-Free (RF) oranges Clipart Illustration #43295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8794" y="476671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Royalty-Free (RF) Milk Carton Clipart Illustration #43297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82597" y="4596251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Royalty-Free (RF) cocktail Clipart Illustration #3603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596251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Royalty-Free (RF) teapot Clipart Illustration #5138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77188" y="2516731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Royalty-Free (RF) coffee Clipart Illustration #4562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70047" y="2832347"/>
            <a:ext cx="756076" cy="120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Kép 13" descr="Royalty-Free (RF) milkshake Clipart Illustration #72106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89" y="4581831"/>
            <a:ext cx="1238250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Lekerekített téglalap 16"/>
          <p:cNvSpPr/>
          <p:nvPr/>
        </p:nvSpPr>
        <p:spPr>
          <a:xfrm>
            <a:off x="264520" y="1207442"/>
            <a:ext cx="2808312" cy="936104"/>
          </a:xfrm>
          <a:prstGeom prst="round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  <a:latin typeface="Comic Sans MS" pitchFamily="66" charset="0"/>
              </a:rPr>
              <a:t>DRINKS</a:t>
            </a:r>
            <a:endParaRPr lang="hu-H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8" name="Kép 17" descr="Royalty-Free (RF) soda Clipart Illustration #65884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0"/>
            <a:ext cx="1238250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églalap 18"/>
          <p:cNvSpPr/>
          <p:nvPr/>
        </p:nvSpPr>
        <p:spPr>
          <a:xfrm>
            <a:off x="3851920" y="1675493"/>
            <a:ext cx="5112568" cy="673385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tx1"/>
                </a:solidFill>
                <a:latin typeface="Comic Sans MS" pitchFamily="66" charset="0"/>
              </a:rPr>
              <a:t>          1             2             3</a:t>
            </a:r>
            <a:endParaRPr lang="hu-H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264520" y="5810855"/>
            <a:ext cx="8627960" cy="648072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tx1"/>
                </a:solidFill>
                <a:latin typeface="Comic Sans MS" pitchFamily="66" charset="0"/>
              </a:rPr>
              <a:t>     9              10             11              12           </a:t>
            </a:r>
            <a:r>
              <a:rPr lang="hu-HU" b="1" dirty="0" smtClean="0">
                <a:solidFill>
                  <a:schemeClr val="tx1"/>
                </a:solidFill>
                <a:latin typeface="Comic Sans MS" pitchFamily="66" charset="0"/>
              </a:rPr>
              <a:t>13          14</a:t>
            </a:r>
            <a:endParaRPr lang="hu-H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4427984" y="1829492"/>
            <a:ext cx="1080120" cy="3653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cola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1961662" y="5952198"/>
            <a:ext cx="1080120" cy="3653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milk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422650" y="5952198"/>
            <a:ext cx="1080120" cy="3653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lemonade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7413700" y="1829492"/>
            <a:ext cx="1201738" cy="3653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champagne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Lekerekített téglalap 26"/>
          <p:cNvSpPr/>
          <p:nvPr/>
        </p:nvSpPr>
        <p:spPr>
          <a:xfrm>
            <a:off x="5848793" y="1829492"/>
            <a:ext cx="1405823" cy="3653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orange juice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3" name="Lekerekített téglalap 32"/>
          <p:cNvSpPr/>
          <p:nvPr/>
        </p:nvSpPr>
        <p:spPr>
          <a:xfrm>
            <a:off x="6569463" y="5952198"/>
            <a:ext cx="1080120" cy="3653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water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5225154" y="5952198"/>
            <a:ext cx="1080120" cy="3653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milkshake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3590356" y="5952198"/>
            <a:ext cx="1080120" cy="3653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co</a:t>
            </a:r>
            <a:r>
              <a:rPr lang="hu-HU" sz="1400" dirty="0" smtClean="0">
                <a:solidFill>
                  <a:schemeClr val="tx1"/>
                </a:solidFill>
                <a:latin typeface="Comic Sans MS" pitchFamily="66" charset="0"/>
              </a:rPr>
              <a:t>k</a:t>
            </a:r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tail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6" name="Kép 35" descr="Royalty-Free (RF) coffee Clipart Illustration #94429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91" y="2515593"/>
            <a:ext cx="1238250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églalap 37"/>
          <p:cNvSpPr/>
          <p:nvPr/>
        </p:nvSpPr>
        <p:spPr>
          <a:xfrm>
            <a:off x="264520" y="3717032"/>
            <a:ext cx="8627960" cy="648072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tx1"/>
                </a:solidFill>
                <a:latin typeface="Comic Sans MS" pitchFamily="66" charset="0"/>
              </a:rPr>
              <a:t>    4              5                 6               7                 8</a:t>
            </a:r>
            <a:endParaRPr lang="hu-H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Lekerekített téglalap 38"/>
          <p:cNvSpPr/>
          <p:nvPr/>
        </p:nvSpPr>
        <p:spPr>
          <a:xfrm>
            <a:off x="7087044" y="3858375"/>
            <a:ext cx="1080120" cy="3653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Comic Sans MS" pitchFamily="66" charset="0"/>
              </a:rPr>
              <a:t>tea</a:t>
            </a:r>
            <a:endParaRPr lang="hu-H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Lekerekített téglalap 39"/>
          <p:cNvSpPr/>
          <p:nvPr/>
        </p:nvSpPr>
        <p:spPr>
          <a:xfrm>
            <a:off x="5225153" y="3858375"/>
            <a:ext cx="1242765" cy="3653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fizzy drink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1" name="Lekerekített téglalap 40"/>
          <p:cNvSpPr/>
          <p:nvPr/>
        </p:nvSpPr>
        <p:spPr>
          <a:xfrm>
            <a:off x="3367275" y="3885445"/>
            <a:ext cx="1526282" cy="3653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hot chocolate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1882597" y="3858375"/>
            <a:ext cx="1080120" cy="3653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coffee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343585" y="3857736"/>
            <a:ext cx="1080120" cy="3653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beer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7" name="Kép 36" descr="Royalty Free Clipart Image of a Champagne Bottle and Glasses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69" y="401655"/>
            <a:ext cx="990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Kép 43" descr="Download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164" y="4533795"/>
            <a:ext cx="55245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Lekerekített téglalap 44"/>
          <p:cNvSpPr/>
          <p:nvPr/>
        </p:nvSpPr>
        <p:spPr>
          <a:xfrm>
            <a:off x="7908297" y="5952198"/>
            <a:ext cx="917631" cy="3653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wine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6" name="Kép 45" descr="Download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29" y="71038"/>
            <a:ext cx="998952" cy="10651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lipszis 4"/>
          <p:cNvSpPr/>
          <p:nvPr/>
        </p:nvSpPr>
        <p:spPr>
          <a:xfrm>
            <a:off x="2505517" y="679035"/>
            <a:ext cx="914400" cy="9144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Comic Sans MS" pitchFamily="66" charset="0"/>
              </a:rPr>
              <a:t>14</a:t>
            </a:r>
            <a:endParaRPr lang="hu-H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23528" y="764704"/>
            <a:ext cx="2736304" cy="561662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2"/>
          <p:cNvSpPr/>
          <p:nvPr/>
        </p:nvSpPr>
        <p:spPr>
          <a:xfrm>
            <a:off x="6012160" y="764704"/>
            <a:ext cx="2664296" cy="561662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Átellenes sarkain kerekített téglalap 3"/>
          <p:cNvSpPr/>
          <p:nvPr/>
        </p:nvSpPr>
        <p:spPr>
          <a:xfrm>
            <a:off x="323528" y="188640"/>
            <a:ext cx="2664296" cy="576064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omic Sans MS" pitchFamily="66" charset="0"/>
              </a:rPr>
              <a:t>countable</a:t>
            </a:r>
            <a:endParaRPr lang="en-GB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Átellenes sarkain kerekített téglalap 5"/>
          <p:cNvSpPr/>
          <p:nvPr/>
        </p:nvSpPr>
        <p:spPr>
          <a:xfrm>
            <a:off x="6012160" y="188640"/>
            <a:ext cx="2664296" cy="576064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  <a:latin typeface="Comic Sans MS" pitchFamily="66" charset="0"/>
              </a:rPr>
              <a:t>un</a:t>
            </a:r>
            <a:r>
              <a:rPr lang="en-GB" sz="3200" dirty="0" smtClean="0">
                <a:solidFill>
                  <a:schemeClr val="tx1"/>
                </a:solidFill>
                <a:latin typeface="Comic Sans MS" pitchFamily="66" charset="0"/>
              </a:rPr>
              <a:t>countable</a:t>
            </a:r>
            <a:endParaRPr lang="en-GB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39552" y="980728"/>
            <a:ext cx="216024" cy="51845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627784" y="980728"/>
            <a:ext cx="216024" cy="51845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8316416" y="980728"/>
            <a:ext cx="216024" cy="51845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6228184" y="980728"/>
            <a:ext cx="216024" cy="51845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21550" y="1412776"/>
            <a:ext cx="2322258" cy="2880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521550" y="2348880"/>
            <a:ext cx="2322258" cy="2880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6228184" y="2348880"/>
            <a:ext cx="2322258" cy="2880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6228699" y="3284984"/>
            <a:ext cx="2322258" cy="2880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530551" y="3284984"/>
            <a:ext cx="2322258" cy="2880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6228184" y="1412776"/>
            <a:ext cx="2322258" cy="2880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6228699" y="5229200"/>
            <a:ext cx="2322258" cy="2880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521550" y="5229200"/>
            <a:ext cx="2322258" cy="2880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6228699" y="4221088"/>
            <a:ext cx="2322258" cy="2880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521550" y="4221088"/>
            <a:ext cx="2322258" cy="2880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/>
          <p:cNvSpPr/>
          <p:nvPr/>
        </p:nvSpPr>
        <p:spPr>
          <a:xfrm>
            <a:off x="827789" y="980728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ekerekített téglalap 20"/>
          <p:cNvSpPr/>
          <p:nvPr/>
        </p:nvSpPr>
        <p:spPr>
          <a:xfrm>
            <a:off x="863690" y="5733256"/>
            <a:ext cx="1655979" cy="43204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some/a/an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804036" y="2835959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Lekerekített téglalap 22"/>
          <p:cNvSpPr/>
          <p:nvPr/>
        </p:nvSpPr>
        <p:spPr>
          <a:xfrm>
            <a:off x="1655676" y="1913531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kerekített téglalap 23"/>
          <p:cNvSpPr/>
          <p:nvPr/>
        </p:nvSpPr>
        <p:spPr>
          <a:xfrm>
            <a:off x="1655676" y="3784995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827789" y="4797152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Lekerekített téglalap 25"/>
          <p:cNvSpPr/>
          <p:nvPr/>
        </p:nvSpPr>
        <p:spPr>
          <a:xfrm>
            <a:off x="6519041" y="4797152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Lekerekített téglalap 26"/>
          <p:cNvSpPr/>
          <p:nvPr/>
        </p:nvSpPr>
        <p:spPr>
          <a:xfrm>
            <a:off x="7320466" y="3788296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Lekerekített téglalap 27"/>
          <p:cNvSpPr/>
          <p:nvPr/>
        </p:nvSpPr>
        <p:spPr>
          <a:xfrm>
            <a:off x="6519041" y="2835959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Lekerekített téglalap 28"/>
          <p:cNvSpPr/>
          <p:nvPr/>
        </p:nvSpPr>
        <p:spPr>
          <a:xfrm>
            <a:off x="7320466" y="1916832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Lekerekített téglalap 29"/>
          <p:cNvSpPr/>
          <p:nvPr/>
        </p:nvSpPr>
        <p:spPr>
          <a:xfrm>
            <a:off x="6519041" y="985989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Lekerekített téglalap 30"/>
          <p:cNvSpPr/>
          <p:nvPr/>
        </p:nvSpPr>
        <p:spPr>
          <a:xfrm>
            <a:off x="6561838" y="5733256"/>
            <a:ext cx="1655979" cy="43204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some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2" name="Lekerekített téglalap 31"/>
          <p:cNvSpPr/>
          <p:nvPr/>
        </p:nvSpPr>
        <p:spPr>
          <a:xfrm>
            <a:off x="3995936" y="332656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321900"/>
                </a:solidFill>
                <a:latin typeface="Comic Sans MS" pitchFamily="66" charset="0"/>
              </a:rPr>
              <a:t>rice</a:t>
            </a:r>
            <a:endParaRPr lang="en-GB" sz="1400" b="1" dirty="0">
              <a:solidFill>
                <a:srgbClr val="321900"/>
              </a:solidFill>
              <a:latin typeface="Comic Sans MS" pitchFamily="66" charset="0"/>
            </a:endParaRPr>
          </a:p>
        </p:txBody>
      </p:sp>
      <p:sp>
        <p:nvSpPr>
          <p:cNvPr id="33" name="Lekerekített téglalap 32"/>
          <p:cNvSpPr/>
          <p:nvPr/>
        </p:nvSpPr>
        <p:spPr>
          <a:xfrm>
            <a:off x="3995936" y="914159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321900"/>
                </a:solidFill>
                <a:latin typeface="Comic Sans MS" pitchFamily="66" charset="0"/>
              </a:rPr>
              <a:t>egg</a:t>
            </a:r>
            <a:endParaRPr lang="en-GB" sz="1400" b="1" dirty="0">
              <a:solidFill>
                <a:srgbClr val="321900"/>
              </a:solidFill>
              <a:latin typeface="Comic Sans MS" pitchFamily="66" charset="0"/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4014156" y="5733256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321900"/>
                </a:solidFill>
                <a:latin typeface="Comic Sans MS" pitchFamily="66" charset="0"/>
              </a:rPr>
              <a:t>plum</a:t>
            </a:r>
            <a:endParaRPr lang="en-GB" sz="1400" b="1" dirty="0">
              <a:solidFill>
                <a:srgbClr val="321900"/>
              </a:solidFill>
              <a:latin typeface="Comic Sans MS" pitchFamily="66" charset="0"/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4014156" y="5085184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321900"/>
                </a:solidFill>
                <a:latin typeface="Comic Sans MS" pitchFamily="66" charset="0"/>
              </a:rPr>
              <a:t>lemon</a:t>
            </a:r>
            <a:endParaRPr lang="en-GB" sz="1400" b="1" dirty="0">
              <a:solidFill>
                <a:srgbClr val="321900"/>
              </a:solidFill>
              <a:latin typeface="Comic Sans MS" pitchFamily="66" charset="0"/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4014156" y="4435299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321900"/>
                </a:solidFill>
                <a:latin typeface="Comic Sans MS" pitchFamily="66" charset="0"/>
              </a:rPr>
              <a:t>milk</a:t>
            </a:r>
            <a:endParaRPr lang="en-GB" sz="1400" b="1" dirty="0">
              <a:solidFill>
                <a:srgbClr val="321900"/>
              </a:solidFill>
              <a:latin typeface="Comic Sans MS" pitchFamily="66" charset="0"/>
            </a:endParaRPr>
          </a:p>
        </p:txBody>
      </p:sp>
      <p:sp>
        <p:nvSpPr>
          <p:cNvPr id="37" name="Lekerekített téglalap 36"/>
          <p:cNvSpPr/>
          <p:nvPr/>
        </p:nvSpPr>
        <p:spPr>
          <a:xfrm>
            <a:off x="4014156" y="3804855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321900"/>
                </a:solidFill>
                <a:latin typeface="Comic Sans MS" pitchFamily="66" charset="0"/>
              </a:rPr>
              <a:t>potato</a:t>
            </a:r>
            <a:endParaRPr lang="en-GB" sz="1400" b="1" dirty="0">
              <a:solidFill>
                <a:srgbClr val="321900"/>
              </a:solidFill>
              <a:latin typeface="Comic Sans MS" pitchFamily="66" charset="0"/>
            </a:endParaRPr>
          </a:p>
        </p:txBody>
      </p:sp>
      <p:sp>
        <p:nvSpPr>
          <p:cNvPr id="38" name="Lekerekített téglalap 37"/>
          <p:cNvSpPr/>
          <p:nvPr/>
        </p:nvSpPr>
        <p:spPr>
          <a:xfrm>
            <a:off x="4014156" y="3212976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rgbClr val="321900"/>
                </a:solidFill>
                <a:latin typeface="Comic Sans MS" pitchFamily="66" charset="0"/>
              </a:rPr>
              <a:t>tea</a:t>
            </a:r>
            <a:endParaRPr lang="hu-HU" sz="1400" b="1" dirty="0">
              <a:solidFill>
                <a:srgbClr val="321900"/>
              </a:solidFill>
              <a:latin typeface="Comic Sans MS" pitchFamily="66" charset="0"/>
            </a:endParaRPr>
          </a:p>
        </p:txBody>
      </p:sp>
      <p:sp>
        <p:nvSpPr>
          <p:cNvPr id="39" name="Lekerekített téglalap 38"/>
          <p:cNvSpPr/>
          <p:nvPr/>
        </p:nvSpPr>
        <p:spPr>
          <a:xfrm>
            <a:off x="4014156" y="2636912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321900"/>
                </a:solidFill>
                <a:latin typeface="Comic Sans MS" pitchFamily="66" charset="0"/>
              </a:rPr>
              <a:t>bread</a:t>
            </a:r>
            <a:endParaRPr lang="en-GB" sz="1400" b="1" dirty="0">
              <a:solidFill>
                <a:srgbClr val="321900"/>
              </a:solidFill>
              <a:latin typeface="Comic Sans MS" pitchFamily="66" charset="0"/>
            </a:endParaRPr>
          </a:p>
        </p:txBody>
      </p:sp>
      <p:sp>
        <p:nvSpPr>
          <p:cNvPr id="40" name="Lekerekített téglalap 39"/>
          <p:cNvSpPr/>
          <p:nvPr/>
        </p:nvSpPr>
        <p:spPr>
          <a:xfrm>
            <a:off x="3995936" y="2070658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321900"/>
                </a:solidFill>
                <a:latin typeface="Comic Sans MS" pitchFamily="66" charset="0"/>
              </a:rPr>
              <a:t>onion</a:t>
            </a:r>
            <a:endParaRPr lang="en-GB" sz="1400" b="1" dirty="0">
              <a:solidFill>
                <a:srgbClr val="321900"/>
              </a:solidFill>
              <a:latin typeface="Comic Sans MS" pitchFamily="66" charset="0"/>
            </a:endParaRPr>
          </a:p>
        </p:txBody>
      </p:sp>
      <p:sp>
        <p:nvSpPr>
          <p:cNvPr id="41" name="Lekerekített téglalap 40"/>
          <p:cNvSpPr/>
          <p:nvPr/>
        </p:nvSpPr>
        <p:spPr>
          <a:xfrm>
            <a:off x="3995936" y="1481483"/>
            <a:ext cx="936104" cy="4320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321900"/>
                </a:solidFill>
                <a:latin typeface="Comic Sans MS" pitchFamily="66" charset="0"/>
              </a:rPr>
              <a:t>water</a:t>
            </a:r>
            <a:endParaRPr lang="en-GB" sz="1400" b="1" dirty="0">
              <a:solidFill>
                <a:srgbClr val="321900"/>
              </a:solidFill>
              <a:latin typeface="Comic Sans MS" pitchFamily="66" charset="0"/>
            </a:endParaRPr>
          </a:p>
        </p:txBody>
      </p:sp>
      <p:sp>
        <p:nvSpPr>
          <p:cNvPr id="42" name="Ellipszis 41"/>
          <p:cNvSpPr/>
          <p:nvPr/>
        </p:nvSpPr>
        <p:spPr>
          <a:xfrm>
            <a:off x="4035860" y="5732512"/>
            <a:ext cx="914400" cy="914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Comic Sans MS" pitchFamily="66" charset="0"/>
              </a:rPr>
              <a:t>10</a:t>
            </a:r>
            <a:endParaRPr lang="hu-H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0301 L 0.27171 0.1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5243 0.012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35643 0.05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25781 -0.02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6771 0.024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434 0.087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35452 -0.146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26771 0.055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2599 -0.19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35452 -0.13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403648" y="918739"/>
            <a:ext cx="3888432" cy="5616624"/>
          </a:xfrm>
          <a:prstGeom prst="round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403648" y="2835246"/>
            <a:ext cx="38884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1403648" y="4293096"/>
            <a:ext cx="38884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1403648" y="5728320"/>
            <a:ext cx="38884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 descr="Downloa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34" y="4470919"/>
            <a:ext cx="381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Kép 17" descr="Downloa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50" y="2074359"/>
            <a:ext cx="1080120" cy="7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Kép 23" descr="Royalty Free Clipart Image of &#10;a Farm Eg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38" y="4656171"/>
            <a:ext cx="756084" cy="104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Kép 25" descr="Downloa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707" y="4806521"/>
            <a:ext cx="929599" cy="82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Kép 26" descr="Download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75" y="3033103"/>
            <a:ext cx="98107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Kép 27" descr="Royalty Free Clipart Image of an Onio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38" y="1878259"/>
            <a:ext cx="936104" cy="93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Kép 28" descr="Royalty Free Clipart Image of a Tomato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67" y="3140427"/>
            <a:ext cx="936104" cy="110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Kép 30" descr="Downloa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54" y="1126853"/>
            <a:ext cx="121920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Kép 31" descr="Royalty Free Clipart Image of a Cola Can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24" y="3048796"/>
            <a:ext cx="6477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Kép 32" descr="Download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34" y="2048034"/>
            <a:ext cx="1219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Kép 34" descr="Royalty Free Clipart Image of a Sausage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36" y="3391464"/>
            <a:ext cx="1015808" cy="84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Kép 35" descr="Royalty Free Clipart Image of a Banana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07" y="4478187"/>
            <a:ext cx="838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Kép 36" descr="Royalty Free Clipart Image of a Milk Carton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54" y="4481820"/>
            <a:ext cx="685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Kép 37" descr="Download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53906" y="1728979"/>
            <a:ext cx="1219200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Lekerekített téglalap 38"/>
          <p:cNvSpPr/>
          <p:nvPr/>
        </p:nvSpPr>
        <p:spPr>
          <a:xfrm>
            <a:off x="1403648" y="918739"/>
            <a:ext cx="3888432" cy="5616624"/>
          </a:xfrm>
          <a:prstGeom prst="round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1736096" y="1577431"/>
            <a:ext cx="32235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What’s in the fridge?</a:t>
            </a:r>
            <a:endParaRPr lang="en-GB" sz="54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5455570" y="918739"/>
            <a:ext cx="2356790" cy="5616624"/>
          </a:xfrm>
          <a:prstGeom prst="round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mushrooms</a:t>
            </a:r>
          </a:p>
          <a:p>
            <a:pPr algn="ctr"/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onion</a:t>
            </a:r>
          </a:p>
          <a:p>
            <a:pPr algn="ctr"/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cheese</a:t>
            </a:r>
          </a:p>
          <a:p>
            <a:pPr algn="ctr"/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butter</a:t>
            </a:r>
          </a:p>
          <a:p>
            <a:pPr algn="ctr"/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pepper</a:t>
            </a:r>
          </a:p>
          <a:p>
            <a:pPr algn="ctr"/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apple</a:t>
            </a:r>
          </a:p>
          <a:p>
            <a:pPr algn="ctr"/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cola</a:t>
            </a:r>
          </a:p>
          <a:p>
            <a:pPr algn="ctr"/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sausage</a:t>
            </a:r>
          </a:p>
          <a:p>
            <a:pPr algn="ctr"/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tomato</a:t>
            </a:r>
          </a:p>
          <a:p>
            <a:pPr algn="ctr"/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egg</a:t>
            </a:r>
          </a:p>
          <a:p>
            <a:pPr algn="ctr"/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milk</a:t>
            </a:r>
          </a:p>
          <a:p>
            <a:pPr algn="ctr"/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banana</a:t>
            </a:r>
          </a:p>
          <a:p>
            <a:pPr algn="ctr"/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wine</a:t>
            </a:r>
          </a:p>
          <a:p>
            <a:pPr algn="ctr"/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orange</a:t>
            </a:r>
            <a:endParaRPr lang="en-GB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0415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7446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" y="5239401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" y="3620131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" y="2814256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" y="1982449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" y="1151439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471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Kép 54" descr="Royalty Free Clipart Image of a Canned Drink Flipping the Tab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6" y="0"/>
            <a:ext cx="86677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30414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212584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422" y="-13316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422" y="282813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422" y="1110398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422" y="1941424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422" y="2756646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584231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11816"/>
            <a:ext cx="827584" cy="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Ellipszis 43"/>
          <p:cNvSpPr/>
          <p:nvPr/>
        </p:nvSpPr>
        <p:spPr>
          <a:xfrm>
            <a:off x="7596336" y="152400"/>
            <a:ext cx="914400" cy="914400"/>
          </a:xfrm>
          <a:prstGeom prst="ellipse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Comic Sans MS" pitchFamily="66" charset="0"/>
              </a:rPr>
              <a:t>14</a:t>
            </a:r>
            <a:endParaRPr lang="hu-H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9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1" grpId="0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409475" y="854964"/>
            <a:ext cx="3888432" cy="5616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 descr="Downloa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38165" y="2143233"/>
            <a:ext cx="1101584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Downloa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61" y="3830960"/>
            <a:ext cx="98107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Royalty Free Clipart Image of a Cola Ca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56" y="2631546"/>
            <a:ext cx="6477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Royalty Free Clipart Image of a Saus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88" y="3375975"/>
            <a:ext cx="1015808" cy="84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Royalty Free Clipart Image of a Tomat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432" y="5051439"/>
            <a:ext cx="936104" cy="110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Kép 11" descr="Royalty Free Clipart Image of &#10;a Farm Eg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4407381"/>
            <a:ext cx="756084" cy="104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Kép 12" descr="Royalty Free Clipart Image of a Milk Carto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56" y="4005064"/>
            <a:ext cx="685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Kép 13" descr="Downloa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68" y="5051439"/>
            <a:ext cx="381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Kép 14" descr="Download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68" y="5648285"/>
            <a:ext cx="929599" cy="82330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églalap 15"/>
          <p:cNvSpPr/>
          <p:nvPr/>
        </p:nvSpPr>
        <p:spPr>
          <a:xfrm>
            <a:off x="1403826" y="5448597"/>
            <a:ext cx="3888432" cy="21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1403826" y="3985739"/>
            <a:ext cx="3888432" cy="21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1403826" y="2383016"/>
            <a:ext cx="3888432" cy="21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251520" y="1555601"/>
            <a:ext cx="936104" cy="648072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some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251520" y="3035139"/>
            <a:ext cx="936104" cy="648072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an</a:t>
            </a:r>
            <a:endParaRPr lang="hu-HU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251520" y="4477754"/>
            <a:ext cx="936104" cy="648072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</a:t>
            </a:r>
            <a:endParaRPr lang="hu-HU" sz="24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2" name="Kép 21" descr="Royalty Free Clipart Image of a Banana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42" y="1052736"/>
            <a:ext cx="667794" cy="82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Kép 22" descr="Royalty Free Clipart Image of an Onion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78" y="1346222"/>
            <a:ext cx="764273" cy="93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Kép 23" descr="Download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07" y="2203673"/>
            <a:ext cx="1080120" cy="7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Kép 24" descr="Download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78" y="2978175"/>
            <a:ext cx="1219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Kép 25" descr="Download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68" y="1052736"/>
            <a:ext cx="1219200" cy="47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"/>
            <a:ext cx="1219200" cy="6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61" y="0"/>
            <a:ext cx="1219200" cy="6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61" y="0"/>
            <a:ext cx="1219200" cy="6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01" y="0"/>
            <a:ext cx="1219200" cy="6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01" y="0"/>
            <a:ext cx="1219200" cy="6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attern in cold tones, background with squa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961" y="0"/>
            <a:ext cx="1219200" cy="6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Kép 33" descr="Royalty Free Clipart Image of a Canned Drink Flipping the Tab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568" y="0"/>
            <a:ext cx="866775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Ellipszis 34"/>
          <p:cNvSpPr/>
          <p:nvPr/>
        </p:nvSpPr>
        <p:spPr>
          <a:xfrm>
            <a:off x="152400" y="138336"/>
            <a:ext cx="914400" cy="914400"/>
          </a:xfrm>
          <a:prstGeom prst="ellipse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Comic Sans MS" pitchFamily="66" charset="0"/>
              </a:rPr>
              <a:t>14</a:t>
            </a:r>
            <a:endParaRPr lang="hu-H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Ellipszis 26"/>
          <p:cNvSpPr/>
          <p:nvPr/>
        </p:nvSpPr>
        <p:spPr>
          <a:xfrm>
            <a:off x="6665818" y="5224264"/>
            <a:ext cx="1490464" cy="1490464"/>
          </a:xfrm>
          <a:prstGeom prst="ellipse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Comic Sans MS" pitchFamily="66" charset="0"/>
              </a:rPr>
              <a:t>Total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latin typeface="Comic Sans MS" pitchFamily="66" charset="0"/>
              </a:rPr>
              <a:t>106</a:t>
            </a:r>
            <a:endParaRPr lang="hu-H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45156 -0.214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87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38281 -0.414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9" y="-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36875 -0.587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1991 L -0.40469 -0.082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48055 -0.294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8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19705 0.007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56493 -0.228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47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48767 -0.3731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48924 -0.157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40434 0.241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69636 -0.107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26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42153 0.156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-0.3743 0.4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17205 0.328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1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7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232</Words>
  <Application>Microsoft Office PowerPoint</Application>
  <PresentationFormat>Diavetítés a képernyőre (4:3 oldalarány)</PresentationFormat>
  <Paragraphs>131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Dóri</dc:creator>
  <cp:lastModifiedBy>Dóri</cp:lastModifiedBy>
  <cp:revision>66</cp:revision>
  <dcterms:created xsi:type="dcterms:W3CDTF">2011-07-19T08:46:33Z</dcterms:created>
  <dcterms:modified xsi:type="dcterms:W3CDTF">2011-07-20T13:58:45Z</dcterms:modified>
</cp:coreProperties>
</file>